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17"/>
  </p:notesMasterIdLst>
  <p:sldIdLst>
    <p:sldId id="501" r:id="rId5"/>
    <p:sldId id="490" r:id="rId6"/>
    <p:sldId id="493" r:id="rId7"/>
    <p:sldId id="496" r:id="rId8"/>
    <p:sldId id="500" r:id="rId9"/>
    <p:sldId id="497" r:id="rId10"/>
    <p:sldId id="499" r:id="rId11"/>
    <p:sldId id="498" r:id="rId12"/>
    <p:sldId id="485" r:id="rId13"/>
    <p:sldId id="487" r:id="rId14"/>
    <p:sldId id="488" r:id="rId15"/>
    <p:sldId id="502" r:id="rId16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5T19:26:39.47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 0,'2852'0'0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25T19:26:44.92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0 185,'26'-1,"-1"0,1-2,-1-1,0-1,-1 0,1-3,38-15,-19 4,2 3,0 2,0 2,56-7,326-18,-283 28,-111 5,46-1,-74 5,0 0,1 1,-1 0,0 0,0 0,0 1,-1 0,1 0,0 0,7 5,0 2,-1 1,0 1,-1 0,0 0,0 1,9 16,51 84,-60-94,-8-14,-1-1,0 1,0 0,0 0,0 0,-1 0,0 0,1 0,-1 0,-1 1,1 5,-1-6,-1 0,0-1,-1 1,1 0,0 0,-1-1,0 1,0-1,0 0,0 1,-6 5,-6 10,-1-1,-1 0,-1 0,0-2,-32 24,40-33,1 0,1 0,-1 1,1 0,1 0,-11 17,10-15,0 0,0 0,-1-1,-16 15,16-18,0-1,0 0,-15 6,-22 13,-75 74,113-94,0 0,0 0,0-1,-1 0,1 0,-1-1,0 0,0 0,-13 1,21-3,-3 1,0 0,1-1,-1 1,1 0,0 0,-1 1,1-1,0 0,0 1,0 0,-1-1,2 1,-1 0,0 0,0 0,1 0,-1 0,1 0,-2 3,-2 6,0 0,0 1,-2 11,-4 10,-16 21,19-40,1 1,0 0,0 1,2-1,0 1,-4 26,3 22,3 0,6 81,-2-137,0-1,0 0,0 0,1 0,0 1,1-1,-1-1,5 9,-5-12,0 0,0 1,1-1,-1 0,1 0,0-1,0 1,0-1,0 1,0-1,1 0,-1 0,0 0,1-1,0 1,6 1,-3-1,0 0,0 0,-1 1,1 0,-1 0,0 0,0 1,0 0,0 0,-1 1,1-1,-1 1,0 0,-1 1,1-1,4 8,-1 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25T19:26:45.85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BE0BE-1DEE-499C-A8AC-C1FC6AC4DDD4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1AC49-3484-4A8D-8198-93765955C0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C4EE7-3AC8-D93D-5587-85438AC47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8A5DC6-7C65-037A-99E2-42490E4EF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70D615-D8F1-8FD7-3F52-A4216A5F9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B427-E1E3-49B6-8CCF-60CAE4EA6153}" type="datetime1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6B2F93-013D-E420-887A-63B63398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070A24-76B3-D342-1C97-3558E3EBA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13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1BEC96-D911-0E6C-1C81-3C6B51D94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9E6B1E4-F41B-3EF8-E057-731352ABC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48C0A9-3E68-4BFE-8CD5-08494BB49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CC-4FC4-4EE0-BBCF-3AC858A153CE}" type="datetime1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80C65B-E041-DC79-5090-2D5484F3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9B207E-C10D-6A88-FFA8-36B472C86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02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0FCE13C-4EB8-34BA-B0F7-A3F09A2774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3F74E6E-9464-B935-471A-26B2F50B0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813EE6-717F-B3B3-8D41-8FF3E126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BE36-8B89-4A82-B2E2-10A51A1A42A0}" type="datetime1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08AF5B-1D1E-5046-286C-15DA7E4B0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EB003B-03B6-BAD7-7811-14C95ACD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03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6CCB5-6060-4EB6-527A-ED64D1B2F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673D12-2163-34CB-6E7F-5B39E668F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B65D9D-2AC1-2787-1060-2D7F1AF8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02B3-B128-4EF2-9F0F-C7D589E78A06}" type="datetime1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DC0913-A065-658C-C93B-70F52BC62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9E3C76-76E9-7EC5-85D6-337A34B9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90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93B11-94C0-5675-112C-2F091EC28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F31B7A-1B1D-FD92-FC8E-2C03610B8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AB95E0-CFD4-86D9-0D6B-05FFCF74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D5C4-6005-4ED6-AC4A-C1A632FC12A4}" type="datetime1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7ADCF8-57FE-D4C1-444C-91E8DD72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614F16-6F33-1D33-66D9-3167C3CA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22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B8550C-C262-F54A-50B7-22DC7C7BF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B4A857-1D42-0864-4416-18EAB03C3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9B55EA-DE0C-16A7-40C2-BB96FA532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F2A148-5B81-8D48-66CB-63260FEB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8FBC-1644-42CC-BB77-A331A452B638}" type="datetime1">
              <a:rPr lang="it-IT" smtClean="0"/>
              <a:t>11/03/2025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3D095C-CCFD-2330-69D2-AE6EC3E3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08B9EC-43CB-6A31-325C-FAF438B21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15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9E697D-EC84-E1BE-2A55-AEAD5B6F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07D58B-0BCD-8682-73CB-B88975AE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7343DC2-0747-0DCA-0A8A-6F01ABDAD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A9526AB-E5CB-4A9B-83AE-FB879E2CA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76D98E6-D44E-15EC-07B6-D4A589E25D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35BB261-2806-17CA-A5CF-75CBE7C6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313C-8580-4EE7-A395-9018576F94A6}" type="datetime1">
              <a:rPr lang="it-IT" smtClean="0"/>
              <a:t>11/03/2025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B50396F-E5E0-4282-2858-ADED395E5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4358822-C7DD-AD44-4B3B-FF0E5B5AA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20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299B6A-8C14-9285-40DE-CFA6D2F86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1B8BAE4-35BC-C3D2-DAA0-A59A13F53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3DE1-6FD9-45D1-A02F-D1E515AD5AC6}" type="datetime1">
              <a:rPr lang="it-IT" smtClean="0"/>
              <a:t>11/03/2025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886F44C-CF70-78DA-9747-97B885B8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504BF0A-603A-D4BB-9FA6-BEB8AB2C7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7BC4863-8CA4-B48F-4141-1DAF1A7E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7B3D-D579-46C7-89FE-65306FEEF3CE}" type="datetime1">
              <a:rPr lang="it-IT" smtClean="0"/>
              <a:t>11/03/2025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8A5C5FA-A8BA-32D8-CB9C-3866CB644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050C9C8-0D5B-03F3-16A8-A79DC9AB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30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742F56-F6E1-A7F8-4B20-213C1D44F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4A7031-F394-8146-C51F-262B938E0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55ED1F-500D-01DB-80FC-30C91C57D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59CAD7-04A9-4AF9-2D82-BEF7CC169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9E2D-4ECC-4582-A355-0B25501C9338}" type="datetime1">
              <a:rPr lang="it-IT" smtClean="0"/>
              <a:t>11/03/2025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8D2E35A-38C2-383C-9CB1-67A67C8F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CFB8B0-9184-6157-C989-90C96C12F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074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635339-903C-D3C3-354D-A9F869488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AC42725-AF90-9C2E-49B4-E22361F7C4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F106BA-5FC9-5A8E-F5CE-1B5A61AFA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FB651D-2E90-0F6F-4918-104C4B330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4EFE-2941-429F-8B8F-E7D6F46E9F14}" type="datetime1">
              <a:rPr lang="it-IT" smtClean="0"/>
              <a:t>11/03/2025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7A01D62-E598-DD7E-3B45-6B5B96A9D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7F0732-7481-9E72-BA9B-2E9806033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91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FAC580-3413-55FE-9322-59D31B95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A7912A-9FAC-9B82-B02C-78D7EBD09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FCE316-DB0B-6E42-7C73-2EDADB47D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BBDB31-2DFD-48A7-8C14-D270B8C229D7}" type="datetime1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315488-621E-FD26-3036-AD6F6D809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CF8FE2-0547-1EDF-11BF-16E1830E8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1C3BDB-35A9-4F9B-A675-0023F0C2B3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51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18.png"/><Relationship Id="rId7" Type="http://schemas.openxmlformats.org/officeDocument/2006/relationships/image" Target="../media/image17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190.png"/><Relationship Id="rId5" Type="http://schemas.openxmlformats.org/officeDocument/2006/relationships/image" Target="../media/image20.png"/><Relationship Id="rId10" Type="http://schemas.openxmlformats.org/officeDocument/2006/relationships/customXml" Target="../ink/ink3.xml"/><Relationship Id="rId4" Type="http://schemas.openxmlformats.org/officeDocument/2006/relationships/image" Target="../media/image19.png"/><Relationship Id="rId9" Type="http://schemas.openxmlformats.org/officeDocument/2006/relationships/image" Target="../media/image18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ticorruzione.it/documents/91439/285034842/All.+1+Mappature+Aree+Processi.xlsx/06ba97ac-9291-01cc-7819-e9c3b3532f8a?t=173877311902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ticorruzione.it/documents/91439/246203/Del.1310.2016.All_new.xls/b8f12ef7-c9f7-eace-c5cc-6a3798c35b51?t=1588584980960" TargetMode="External"/><Relationship Id="rId2" Type="http://schemas.openxmlformats.org/officeDocument/2006/relationships/hyperlink" Target="https://www.anticorruzione.it/documents/91439/285034842/All.+3+Sottosezione+trasparenza.xls/db5c2677-0603-61d2-d658-8b06ed3e0ff8?t=173877311958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2BA3EFC-D73C-574D-ECB4-A142CE92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8" name="Immagine 7" descr="Immagine che contiene testo, schermata, compact disk&#10;&#10;Il contenuto generato dall'IA potrebbe non essere corretto.">
            <a:extLst>
              <a:ext uri="{FF2B5EF4-FFF2-40B4-BE49-F238E27FC236}">
                <a16:creationId xmlns:a16="http://schemas.microsoft.com/office/drawing/2014/main" id="{B264D865-358F-0E91-D2C9-AE7260884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33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2A56EFD-6BE2-D5AD-25C6-EB73E59D3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1D38675-C7CB-F36A-5EF0-56EF7F692CEC}"/>
              </a:ext>
            </a:extLst>
          </p:cNvPr>
          <p:cNvSpPr txBox="1"/>
          <p:nvPr/>
        </p:nvSpPr>
        <p:spPr>
          <a:xfrm>
            <a:off x="255768" y="4879022"/>
            <a:ext cx="21347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COMPITO per gli RPCT, previa analisi e </a:t>
            </a:r>
          </a:p>
          <a:p>
            <a:r>
              <a:rPr lang="it-IT" i="1" dirty="0"/>
              <a:t>confronto con l’Ente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2AEB932-3D74-CEC9-7E6F-17D2569BD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521" y="787782"/>
            <a:ext cx="11442959" cy="2823636"/>
          </a:xfrm>
          <a:prstGeom prst="rect">
            <a:avLst/>
          </a:prstGeom>
        </p:spPr>
      </p:pic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BF8EF9F9-FAB2-4776-92AE-8E7A26D5E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82223"/>
              </p:ext>
            </p:extLst>
          </p:nvPr>
        </p:nvGraphicFramePr>
        <p:xfrm>
          <a:off x="2503054" y="3730350"/>
          <a:ext cx="9314425" cy="3025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3878">
                  <a:extLst>
                    <a:ext uri="{9D8B030D-6E8A-4147-A177-3AD203B41FA5}">
                      <a16:colId xmlns:a16="http://schemas.microsoft.com/office/drawing/2014/main" val="788767008"/>
                    </a:ext>
                  </a:extLst>
                </a:gridCol>
                <a:gridCol w="1997678">
                  <a:extLst>
                    <a:ext uri="{9D8B030D-6E8A-4147-A177-3AD203B41FA5}">
                      <a16:colId xmlns:a16="http://schemas.microsoft.com/office/drawing/2014/main" val="3983028922"/>
                    </a:ext>
                  </a:extLst>
                </a:gridCol>
                <a:gridCol w="1562919">
                  <a:extLst>
                    <a:ext uri="{9D8B030D-6E8A-4147-A177-3AD203B41FA5}">
                      <a16:colId xmlns:a16="http://schemas.microsoft.com/office/drawing/2014/main" val="1661038578"/>
                    </a:ext>
                  </a:extLst>
                </a:gridCol>
                <a:gridCol w="1875502">
                  <a:extLst>
                    <a:ext uri="{9D8B030D-6E8A-4147-A177-3AD203B41FA5}">
                      <a16:colId xmlns:a16="http://schemas.microsoft.com/office/drawing/2014/main" val="1439405429"/>
                    </a:ext>
                  </a:extLst>
                </a:gridCol>
                <a:gridCol w="1504448">
                  <a:extLst>
                    <a:ext uri="{9D8B030D-6E8A-4147-A177-3AD203B41FA5}">
                      <a16:colId xmlns:a16="http://schemas.microsoft.com/office/drawing/2014/main" val="2668598334"/>
                    </a:ext>
                  </a:extLst>
                </a:gridCol>
              </a:tblGrid>
              <a:tr h="248829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entro 30 giorni dall'approvazione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..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entro ____ giorni dall'aggiornamento 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entro _____ giorni dall'adozione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entro tre mesi dalla elezione, dalla nomina o dal conferimento dell'incarico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 i tre anni successivi alla cessazione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entro _____ giorni dall'approvazione delle modifiche organizzative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entro ____ giorni dalla 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scedenza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del semestre di riferimento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In alternativa:</a:t>
                      </a: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a) prima annualità</a:t>
                      </a: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b) seconda annualità</a:t>
                      </a: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c) terza annualità</a:t>
                      </a: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d) ogni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In alternativa:</a:t>
                      </a: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a) annuale</a:t>
                      </a: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b) semestrale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In alterativa:</a:t>
                      </a: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0 - non pubblicato</a:t>
                      </a: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1 - non aggiornato</a:t>
                      </a: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2 - parzialmente aggiornato</a:t>
                      </a: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3 - aggiornato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Se vengono indicati valori  pari a "0" e ad "1", illustrare le criticità riscontrate e come si intende risolverle</a:t>
                      </a:r>
                    </a:p>
                    <a:p>
                      <a:pPr algn="ctr"/>
                      <a:endParaRPr lang="it-IT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1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Registro delle inadempienze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184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344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827418-F69B-B757-B78D-4C8022534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95347C4-051D-6501-9BCC-FE780F889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641" y="849148"/>
            <a:ext cx="10450285" cy="1882394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A79C914-0426-381F-398E-201E20DAE4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129" y="2860607"/>
            <a:ext cx="11016343" cy="1136785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3E80FD19-C2ED-06A0-1625-2131C3491C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6129" y="4500000"/>
            <a:ext cx="1550913" cy="1005061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76362CEB-B553-17C3-7467-BE727C1F8D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7178" y="4349608"/>
            <a:ext cx="9455294" cy="129141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B7F029D4-C2A2-9B9C-7100-D2FF6F3F6786}"/>
                  </a:ext>
                </a:extLst>
              </p14:cNvPr>
              <p14:cNvContentPartPr/>
              <p14:nvPr/>
            </p14:nvContentPartPr>
            <p14:xfrm>
              <a:off x="9470182" y="5439350"/>
              <a:ext cx="1027080" cy="36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B7F029D4-C2A2-9B9C-7100-D2FF6F3F678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416542" y="5331710"/>
                <a:ext cx="11347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" name="Input penna 16">
                <a:extLst>
                  <a:ext uri="{FF2B5EF4-FFF2-40B4-BE49-F238E27FC236}">
                    <a16:creationId xmlns:a16="http://schemas.microsoft.com/office/drawing/2014/main" id="{F6F0E41A-F419-C40C-8667-DB682BBFCFB2}"/>
                  </a:ext>
                </a:extLst>
              </p14:cNvPr>
              <p14:cNvContentPartPr/>
              <p14:nvPr/>
            </p14:nvContentPartPr>
            <p14:xfrm>
              <a:off x="9862222" y="5802230"/>
              <a:ext cx="531000" cy="565920"/>
            </p14:xfrm>
          </p:contentPart>
        </mc:Choice>
        <mc:Fallback xmlns="">
          <p:pic>
            <p:nvPicPr>
              <p:cNvPr id="17" name="Input penna 16">
                <a:extLst>
                  <a:ext uri="{FF2B5EF4-FFF2-40B4-BE49-F238E27FC236}">
                    <a16:creationId xmlns:a16="http://schemas.microsoft.com/office/drawing/2014/main" id="{F6F0E41A-F419-C40C-8667-DB682BBFCFB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808222" y="5694230"/>
                <a:ext cx="638640" cy="78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put penna 17">
                <a:extLst>
                  <a:ext uri="{FF2B5EF4-FFF2-40B4-BE49-F238E27FC236}">
                    <a16:creationId xmlns:a16="http://schemas.microsoft.com/office/drawing/2014/main" id="{62EE9D8C-6387-056B-A79D-EF4CEA8E3132}"/>
                  </a:ext>
                </a:extLst>
              </p14:cNvPr>
              <p14:cNvContentPartPr/>
              <p14:nvPr/>
            </p14:nvContentPartPr>
            <p14:xfrm>
              <a:off x="10207462" y="6680630"/>
              <a:ext cx="360" cy="360"/>
            </p14:xfrm>
          </p:contentPart>
        </mc:Choice>
        <mc:Fallback xmlns="">
          <p:pic>
            <p:nvPicPr>
              <p:cNvPr id="18" name="Input penna 17">
                <a:extLst>
                  <a:ext uri="{FF2B5EF4-FFF2-40B4-BE49-F238E27FC236}">
                    <a16:creationId xmlns:a16="http://schemas.microsoft.com/office/drawing/2014/main" id="{62EE9D8C-6387-056B-A79D-EF4CEA8E313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153462" y="6572630"/>
                <a:ext cx="108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CasellaDiTesto 1">
            <a:extLst>
              <a:ext uri="{FF2B5EF4-FFF2-40B4-BE49-F238E27FC236}">
                <a16:creationId xmlns:a16="http://schemas.microsoft.com/office/drawing/2014/main" id="{2712F4C3-48C4-8E7F-CDF9-1636C92FA162}"/>
              </a:ext>
            </a:extLst>
          </p:cNvPr>
          <p:cNvSpPr txBox="1"/>
          <p:nvPr/>
        </p:nvSpPr>
        <p:spPr>
          <a:xfrm>
            <a:off x="2052735" y="5958968"/>
            <a:ext cx="1334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NOVITA’ !!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5F4A86BF-9EA4-30DE-B860-608C83036338}"/>
              </a:ext>
            </a:extLst>
          </p:cNvPr>
          <p:cNvCxnSpPr/>
          <p:nvPr/>
        </p:nvCxnSpPr>
        <p:spPr>
          <a:xfrm flipV="1">
            <a:off x="3209731" y="5641026"/>
            <a:ext cx="391885" cy="317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958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D1EE2-F39A-3D41-256C-57DC75E0F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FEABF1-C3B1-E4D5-B2C2-B50604D9B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8" name="Immagine 7" descr="Immagine che contiene testo, schermata, compact disk&#10;&#10;Il contenuto generato dall'IA potrebbe non essere corretto.">
            <a:extLst>
              <a:ext uri="{FF2B5EF4-FFF2-40B4-BE49-F238E27FC236}">
                <a16:creationId xmlns:a16="http://schemas.microsoft.com/office/drawing/2014/main" id="{72881B7A-EE50-5AC1-3AE0-C9B455289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63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54B8A-AAD8-F773-40D7-ACB9DA8218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BB4B357-5622-009B-84B5-7353C610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0645A77-1007-50D6-B41A-B59A579838A4}"/>
              </a:ext>
            </a:extLst>
          </p:cNvPr>
          <p:cNvSpPr txBox="1"/>
          <p:nvPr/>
        </p:nvSpPr>
        <p:spPr>
          <a:xfrm>
            <a:off x="378692" y="1565064"/>
            <a:ext cx="108225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+mj-lt"/>
              </a:rPr>
              <a:t>Delibera n.31 del 30 gennaio 2025 </a:t>
            </a:r>
          </a:p>
          <a:p>
            <a:pPr algn="just"/>
            <a:r>
              <a:rPr lang="it-IT" i="1" dirty="0">
                <a:latin typeface="+mj-lt"/>
              </a:rPr>
              <a:t>Indicazioni per la predisposizione della sezione “Rischi corruttivi e Trasparenza” del PIAO per i comuni con meno di 5.000 abitanti e meno di 50 dipendenti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6D573D1-A5B3-DA98-CD2B-C747302AD0F8}"/>
              </a:ext>
            </a:extLst>
          </p:cNvPr>
          <p:cNvSpPr txBox="1"/>
          <p:nvPr/>
        </p:nvSpPr>
        <p:spPr>
          <a:xfrm>
            <a:off x="-3568" y="2727691"/>
            <a:ext cx="12195568" cy="2574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0" marR="667385" lvl="0" indent="-285750" algn="just" defTabSz="914400" rtl="0" eaLnBrk="0" fontAlgn="auto" latinLnBrk="0" hangingPunct="0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Al fine di rendere attuabile al meglio la previsione normativa anche per gli enti con ridotti apparati strutturali ed organizzativi che possano dedicarsi al relativo adempimento, l’Autorità intende, con </a:t>
            </a:r>
            <a:r>
              <a:rPr kumimoji="0" lang="it-IT" sz="1600" b="0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l’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Aggiornamento 2004,</a:t>
            </a:r>
            <a:r>
              <a:rPr kumimoji="0" lang="it-IT" sz="16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fornire</a:t>
            </a:r>
            <a:r>
              <a:rPr kumimoji="0" lang="it-IT" sz="16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indicazioni</a:t>
            </a:r>
            <a:r>
              <a:rPr kumimoji="0" lang="it-IT" sz="1600" b="0" i="0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operative</a:t>
            </a:r>
            <a:r>
              <a:rPr kumimoji="0" lang="it-IT" sz="16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per</a:t>
            </a:r>
            <a:r>
              <a:rPr kumimoji="0" lang="it-IT" sz="1600" b="0" i="0" u="none" strike="noStrike" kern="1200" cap="none" spc="-7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i</a:t>
            </a:r>
            <a:r>
              <a:rPr kumimoji="0" lang="it-IT" sz="1600" b="0" i="0" u="none" strike="noStrike" kern="1200" cap="none" spc="-45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comuni</a:t>
            </a:r>
            <a:r>
              <a:rPr kumimoji="0" lang="it-IT" sz="1600" b="0" i="0" u="none" strike="noStrike" kern="1200" cap="none" spc="-65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con</a:t>
            </a:r>
            <a:r>
              <a:rPr kumimoji="0" lang="it-IT" sz="1600" b="0" i="0" u="none" strike="noStrike" kern="1200" cap="none" spc="-7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popolazione</a:t>
            </a:r>
            <a:r>
              <a:rPr kumimoji="0" lang="it-IT" sz="1600" b="0" i="0" u="none" strike="noStrike" kern="1200" cap="none" spc="-7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al</a:t>
            </a:r>
            <a:r>
              <a:rPr kumimoji="0" lang="it-IT" sz="1600" b="0" i="0" u="none" strike="noStrike" kern="1200" cap="none" spc="-75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di</a:t>
            </a:r>
            <a:r>
              <a:rPr kumimoji="0" lang="it-IT" sz="1600" b="0" i="0" u="none" strike="noStrike" kern="1200" cap="none" spc="-65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sotto</a:t>
            </a:r>
            <a:r>
              <a:rPr kumimoji="0" lang="it-IT" sz="1600" b="0" i="0" u="none" strike="noStrike" kern="1200" cap="none" spc="-6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dei</a:t>
            </a:r>
            <a:r>
              <a:rPr kumimoji="0" lang="it-IT" sz="1600" b="0" i="0" u="none" strike="noStrike" kern="1200" cap="none" spc="-65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5000 abitanti e con meno di 50 dipendenti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, descrivendo in modo organizzato i possibili contenuti e gli elementi indispensabili per la redazione della sezione “</a:t>
            </a: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Rischi corruttivi e trasparenza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” del PIAO. </a:t>
            </a:r>
          </a:p>
          <a:p>
            <a:pPr marL="717550" marR="671830" lvl="0" indent="-285750" algn="just" defTabSz="914400" rtl="0" eaLnBrk="1" fontAlgn="auto" latinLnBrk="0" hangingPunct="1">
              <a:lnSpc>
                <a:spcPct val="115000"/>
              </a:lnSpc>
              <a:spcBef>
                <a:spcPts val="5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In</a:t>
            </a:r>
            <a:r>
              <a:rPr kumimoji="0" lang="it-IT" sz="16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altri</a:t>
            </a:r>
            <a:r>
              <a:rPr kumimoji="0" lang="it-IT" sz="16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termini,</a:t>
            </a:r>
            <a:r>
              <a:rPr kumimoji="0" lang="it-IT" sz="16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l’Aggiornamento</a:t>
            </a:r>
            <a:r>
              <a:rPr kumimoji="0" lang="it-IT" sz="16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2024</a:t>
            </a:r>
            <a:r>
              <a:rPr kumimoji="0" lang="it-IT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intende</a:t>
            </a:r>
            <a:r>
              <a:rPr kumimoji="0" lang="it-IT" sz="16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essere</a:t>
            </a:r>
            <a:r>
              <a:rPr kumimoji="0" lang="it-IT" sz="16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una</a:t>
            </a:r>
            <a:r>
              <a:rPr kumimoji="0" lang="it-IT" sz="16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guida</a:t>
            </a:r>
            <a:r>
              <a:rPr kumimoji="0" lang="it-IT" sz="16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per</a:t>
            </a:r>
            <a:r>
              <a:rPr kumimoji="0" lang="it-IT" sz="16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la</a:t>
            </a:r>
            <a:r>
              <a:rPr kumimoji="0" lang="it-IT" sz="16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strutturazione</a:t>
            </a:r>
            <a:r>
              <a:rPr kumimoji="0" lang="it-IT" sz="16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e</a:t>
            </a:r>
            <a:r>
              <a:rPr kumimoji="0" lang="it-IT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la</a:t>
            </a:r>
            <a:r>
              <a:rPr kumimoji="0" lang="it-IT" sz="16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compilazione della sezione del PIAO e per la autovalutazione dello stesso piano.</a:t>
            </a:r>
          </a:p>
          <a:p>
            <a:pPr marL="717550" marR="667385" lvl="0" indent="-285750" algn="just" defTabSz="914400" rtl="0" eaLnBrk="0" fontAlgn="auto" latinLnBrk="0" hangingPunct="0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lvl="0" indent="0" algn="just" defTabSz="914400" rtl="0" eaLnBrk="0" fontAlgn="auto" latinLnBrk="0" hangingPunct="0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8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EB595-D3CF-4C20-1E6B-F67152679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A564163-FE51-6769-261F-A42110923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22171B2-D792-B9EE-8E31-8145759C1DA3}"/>
              </a:ext>
            </a:extLst>
          </p:cNvPr>
          <p:cNvSpPr txBox="1"/>
          <p:nvPr/>
        </p:nvSpPr>
        <p:spPr>
          <a:xfrm>
            <a:off x="414058" y="1088544"/>
            <a:ext cx="114823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+mj-lt"/>
              </a:rPr>
              <a:t>Delibera n.31 del 30 gennaio 2025 </a:t>
            </a:r>
          </a:p>
          <a:p>
            <a:pPr algn="just"/>
            <a:r>
              <a:rPr lang="it-IT" i="1" dirty="0">
                <a:latin typeface="+mj-lt"/>
              </a:rPr>
              <a:t>Indicazioni per la predisposizione della sezione “Rischi corruttivi e Trasparenza” del PIAO per i comuni con meno di 5.000 abitanti e meno di 50 dipendenti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7DDCE95-06B4-1999-EF83-1F1A5D9C7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201" y="2189573"/>
            <a:ext cx="7356924" cy="4813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r>
              <a:rPr lang="it-IT" sz="1400" dirty="0">
                <a:solidFill>
                  <a:prstClr val="black"/>
                </a:solidFill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Una efficace azione di prevenzione della corruzione comporta il coinvolgimento di tutti coloro che operano nell’amministrazione, mediante continue e fattive interlocuzioni – anche informali - con il Responsabile della prevenzione della corruzione e della trasparenza (RPCT) da parte dei vari soggetti responsabili delle diverse aree gestionali.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</a:p>
          <a:p>
            <a:pPr marL="717550" marR="668655" indent="-285750" algn="just" defTabSz="914400">
              <a:lnSpc>
                <a:spcPct val="115000"/>
              </a:lnSpc>
              <a:spcBef>
                <a:spcPts val="5"/>
              </a:spcBef>
              <a:defRPr/>
            </a:pPr>
            <a:r>
              <a:rPr lang="it-IT" sz="1400" dirty="0">
                <a:solidFill>
                  <a:prstClr val="black"/>
                </a:solidFill>
                <a:latin typeface="+mj-lt"/>
              </a:rPr>
              <a:t>Il RPCT può specificare all’interno della sezione i compiti principali e le responsabilità dei vari attori coinvolti nel processo di formazione e attuazione delle misure di prevenzione della corruzione.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</a:p>
          <a:p>
            <a:pPr marL="717550" marR="668655" indent="-285750" algn="just" defTabSz="914400">
              <a:lnSpc>
                <a:spcPct val="115000"/>
              </a:lnSpc>
              <a:spcBef>
                <a:spcPts val="5"/>
              </a:spcBef>
              <a:defRPr/>
            </a:pPr>
            <a:r>
              <a:rPr lang="it-IT" sz="1400" dirty="0">
                <a:solidFill>
                  <a:prstClr val="black"/>
                </a:solidFill>
                <a:latin typeface="+mj-lt"/>
              </a:rPr>
              <a:t>Tenuto conto che nei piccoli comuni, il Segretario comunale – che ricopre il ruolo di RPCT – può svolgere, in virtù della disciplina che ne definisce i compiti, anche il ruolo di responsabile della predisposizione delle altre sezioni del PIAO, si raccomanda che tali funzioni siano svolte nel rispetto dei diversi ambiti di competenze e responsabilità connesse alle singole pianificazioni oggetto delle sezioni del PIAO.</a:t>
            </a: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400" dirty="0">
              <a:solidFill>
                <a:prstClr val="black"/>
              </a:solidFill>
              <a:latin typeface="+mj-lt"/>
            </a:endParaRPr>
          </a:p>
          <a:p>
            <a:pPr marL="431800" marR="666750" algn="just" defTabSz="914400">
              <a:lnSpc>
                <a:spcPct val="115000"/>
              </a:lnSpc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FontTx/>
              <a:buNone/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  <p:grpSp>
        <p:nvGrpSpPr>
          <p:cNvPr id="5" name="Group 41">
            <a:extLst>
              <a:ext uri="{FF2B5EF4-FFF2-40B4-BE49-F238E27FC236}">
                <a16:creationId xmlns:a16="http://schemas.microsoft.com/office/drawing/2014/main" id="{9B3F2692-FB6E-686F-EC43-1E52A86E7302}"/>
              </a:ext>
            </a:extLst>
          </p:cNvPr>
          <p:cNvGrpSpPr>
            <a:grpSpLocks/>
          </p:cNvGrpSpPr>
          <p:nvPr/>
        </p:nvGrpSpPr>
        <p:grpSpPr bwMode="auto">
          <a:xfrm>
            <a:off x="6882713" y="2334393"/>
            <a:ext cx="4032250" cy="2606675"/>
            <a:chOff x="2555" y="786"/>
            <a:chExt cx="6350" cy="4104"/>
          </a:xfrm>
        </p:grpSpPr>
        <p:sp>
          <p:nvSpPr>
            <p:cNvPr id="6" name="Freeform 76">
              <a:extLst>
                <a:ext uri="{FF2B5EF4-FFF2-40B4-BE49-F238E27FC236}">
                  <a16:creationId xmlns:a16="http://schemas.microsoft.com/office/drawing/2014/main" id="{6B7406F7-24F5-F28D-66D0-3EFA919B5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7" y="2329"/>
              <a:ext cx="1455" cy="909"/>
            </a:xfrm>
            <a:custGeom>
              <a:avLst/>
              <a:gdLst>
                <a:gd name="T0" fmla="*/ 727 w 1455"/>
                <a:gd name="T1" fmla="*/ 0 h 909"/>
                <a:gd name="T2" fmla="*/ 636 w 1455"/>
                <a:gd name="T3" fmla="*/ 3 h 909"/>
                <a:gd name="T4" fmla="*/ 548 w 1455"/>
                <a:gd name="T5" fmla="*/ 13 h 909"/>
                <a:gd name="T6" fmla="*/ 464 w 1455"/>
                <a:gd name="T7" fmla="*/ 30 h 909"/>
                <a:gd name="T8" fmla="*/ 385 w 1455"/>
                <a:gd name="T9" fmla="*/ 53 h 909"/>
                <a:gd name="T10" fmla="*/ 311 w 1455"/>
                <a:gd name="T11" fmla="*/ 81 h 909"/>
                <a:gd name="T12" fmla="*/ 244 w 1455"/>
                <a:gd name="T13" fmla="*/ 114 h 909"/>
                <a:gd name="T14" fmla="*/ 183 w 1455"/>
                <a:gd name="T15" fmla="*/ 152 h 909"/>
                <a:gd name="T16" fmla="*/ 130 w 1455"/>
                <a:gd name="T17" fmla="*/ 194 h 909"/>
                <a:gd name="T18" fmla="*/ 85 w 1455"/>
                <a:gd name="T19" fmla="*/ 240 h 909"/>
                <a:gd name="T20" fmla="*/ 48 w 1455"/>
                <a:gd name="T21" fmla="*/ 290 h 909"/>
                <a:gd name="T22" fmla="*/ 22 w 1455"/>
                <a:gd name="T23" fmla="*/ 342 h 909"/>
                <a:gd name="T24" fmla="*/ 5 w 1455"/>
                <a:gd name="T25" fmla="*/ 397 h 909"/>
                <a:gd name="T26" fmla="*/ 0 w 1455"/>
                <a:gd name="T27" fmla="*/ 454 h 909"/>
                <a:gd name="T28" fmla="*/ 5 w 1455"/>
                <a:gd name="T29" fmla="*/ 511 h 909"/>
                <a:gd name="T30" fmla="*/ 22 w 1455"/>
                <a:gd name="T31" fmla="*/ 566 h 909"/>
                <a:gd name="T32" fmla="*/ 48 w 1455"/>
                <a:gd name="T33" fmla="*/ 618 h 909"/>
                <a:gd name="T34" fmla="*/ 85 w 1455"/>
                <a:gd name="T35" fmla="*/ 668 h 909"/>
                <a:gd name="T36" fmla="*/ 130 w 1455"/>
                <a:gd name="T37" fmla="*/ 714 h 909"/>
                <a:gd name="T38" fmla="*/ 183 w 1455"/>
                <a:gd name="T39" fmla="*/ 756 h 909"/>
                <a:gd name="T40" fmla="*/ 244 w 1455"/>
                <a:gd name="T41" fmla="*/ 794 h 909"/>
                <a:gd name="T42" fmla="*/ 311 w 1455"/>
                <a:gd name="T43" fmla="*/ 827 h 909"/>
                <a:gd name="T44" fmla="*/ 385 w 1455"/>
                <a:gd name="T45" fmla="*/ 855 h 909"/>
                <a:gd name="T46" fmla="*/ 464 w 1455"/>
                <a:gd name="T47" fmla="*/ 878 h 909"/>
                <a:gd name="T48" fmla="*/ 548 w 1455"/>
                <a:gd name="T49" fmla="*/ 895 h 909"/>
                <a:gd name="T50" fmla="*/ 636 w 1455"/>
                <a:gd name="T51" fmla="*/ 905 h 909"/>
                <a:gd name="T52" fmla="*/ 727 w 1455"/>
                <a:gd name="T53" fmla="*/ 908 h 909"/>
                <a:gd name="T54" fmla="*/ 818 w 1455"/>
                <a:gd name="T55" fmla="*/ 905 h 909"/>
                <a:gd name="T56" fmla="*/ 906 w 1455"/>
                <a:gd name="T57" fmla="*/ 895 h 909"/>
                <a:gd name="T58" fmla="*/ 990 w 1455"/>
                <a:gd name="T59" fmla="*/ 878 h 909"/>
                <a:gd name="T60" fmla="*/ 1069 w 1455"/>
                <a:gd name="T61" fmla="*/ 855 h 909"/>
                <a:gd name="T62" fmla="*/ 1143 w 1455"/>
                <a:gd name="T63" fmla="*/ 827 h 909"/>
                <a:gd name="T64" fmla="*/ 1210 w 1455"/>
                <a:gd name="T65" fmla="*/ 794 h 909"/>
                <a:gd name="T66" fmla="*/ 1271 w 1455"/>
                <a:gd name="T67" fmla="*/ 756 h 909"/>
                <a:gd name="T68" fmla="*/ 1324 w 1455"/>
                <a:gd name="T69" fmla="*/ 714 h 909"/>
                <a:gd name="T70" fmla="*/ 1369 w 1455"/>
                <a:gd name="T71" fmla="*/ 668 h 909"/>
                <a:gd name="T72" fmla="*/ 1406 w 1455"/>
                <a:gd name="T73" fmla="*/ 618 h 909"/>
                <a:gd name="T74" fmla="*/ 1432 w 1455"/>
                <a:gd name="T75" fmla="*/ 566 h 909"/>
                <a:gd name="T76" fmla="*/ 1449 w 1455"/>
                <a:gd name="T77" fmla="*/ 511 h 909"/>
                <a:gd name="T78" fmla="*/ 1455 w 1455"/>
                <a:gd name="T79" fmla="*/ 454 h 909"/>
                <a:gd name="T80" fmla="*/ 1449 w 1455"/>
                <a:gd name="T81" fmla="*/ 397 h 909"/>
                <a:gd name="T82" fmla="*/ 1432 w 1455"/>
                <a:gd name="T83" fmla="*/ 342 h 909"/>
                <a:gd name="T84" fmla="*/ 1406 w 1455"/>
                <a:gd name="T85" fmla="*/ 290 h 909"/>
                <a:gd name="T86" fmla="*/ 1369 w 1455"/>
                <a:gd name="T87" fmla="*/ 240 h 909"/>
                <a:gd name="T88" fmla="*/ 1324 w 1455"/>
                <a:gd name="T89" fmla="*/ 194 h 909"/>
                <a:gd name="T90" fmla="*/ 1271 w 1455"/>
                <a:gd name="T91" fmla="*/ 152 h 909"/>
                <a:gd name="T92" fmla="*/ 1210 w 1455"/>
                <a:gd name="T93" fmla="*/ 114 h 909"/>
                <a:gd name="T94" fmla="*/ 1143 w 1455"/>
                <a:gd name="T95" fmla="*/ 81 h 909"/>
                <a:gd name="T96" fmla="*/ 1069 w 1455"/>
                <a:gd name="T97" fmla="*/ 53 h 909"/>
                <a:gd name="T98" fmla="*/ 990 w 1455"/>
                <a:gd name="T99" fmla="*/ 30 h 909"/>
                <a:gd name="T100" fmla="*/ 906 w 1455"/>
                <a:gd name="T101" fmla="*/ 13 h 909"/>
                <a:gd name="T102" fmla="*/ 818 w 1455"/>
                <a:gd name="T103" fmla="*/ 3 h 909"/>
                <a:gd name="T104" fmla="*/ 727 w 1455"/>
                <a:gd name="T105" fmla="*/ 0 h 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55" h="909">
                  <a:moveTo>
                    <a:pt x="727" y="0"/>
                  </a:moveTo>
                  <a:lnTo>
                    <a:pt x="636" y="3"/>
                  </a:lnTo>
                  <a:lnTo>
                    <a:pt x="548" y="13"/>
                  </a:lnTo>
                  <a:lnTo>
                    <a:pt x="464" y="30"/>
                  </a:lnTo>
                  <a:lnTo>
                    <a:pt x="385" y="53"/>
                  </a:lnTo>
                  <a:lnTo>
                    <a:pt x="311" y="81"/>
                  </a:lnTo>
                  <a:lnTo>
                    <a:pt x="244" y="114"/>
                  </a:lnTo>
                  <a:lnTo>
                    <a:pt x="183" y="152"/>
                  </a:lnTo>
                  <a:lnTo>
                    <a:pt x="130" y="194"/>
                  </a:lnTo>
                  <a:lnTo>
                    <a:pt x="85" y="240"/>
                  </a:lnTo>
                  <a:lnTo>
                    <a:pt x="48" y="290"/>
                  </a:lnTo>
                  <a:lnTo>
                    <a:pt x="22" y="342"/>
                  </a:lnTo>
                  <a:lnTo>
                    <a:pt x="5" y="397"/>
                  </a:lnTo>
                  <a:lnTo>
                    <a:pt x="0" y="454"/>
                  </a:lnTo>
                  <a:lnTo>
                    <a:pt x="5" y="511"/>
                  </a:lnTo>
                  <a:lnTo>
                    <a:pt x="22" y="566"/>
                  </a:lnTo>
                  <a:lnTo>
                    <a:pt x="48" y="618"/>
                  </a:lnTo>
                  <a:lnTo>
                    <a:pt x="85" y="668"/>
                  </a:lnTo>
                  <a:lnTo>
                    <a:pt x="130" y="714"/>
                  </a:lnTo>
                  <a:lnTo>
                    <a:pt x="183" y="756"/>
                  </a:lnTo>
                  <a:lnTo>
                    <a:pt x="244" y="794"/>
                  </a:lnTo>
                  <a:lnTo>
                    <a:pt x="311" y="827"/>
                  </a:lnTo>
                  <a:lnTo>
                    <a:pt x="385" y="855"/>
                  </a:lnTo>
                  <a:lnTo>
                    <a:pt x="464" y="878"/>
                  </a:lnTo>
                  <a:lnTo>
                    <a:pt x="548" y="895"/>
                  </a:lnTo>
                  <a:lnTo>
                    <a:pt x="636" y="905"/>
                  </a:lnTo>
                  <a:lnTo>
                    <a:pt x="727" y="908"/>
                  </a:lnTo>
                  <a:lnTo>
                    <a:pt x="818" y="905"/>
                  </a:lnTo>
                  <a:lnTo>
                    <a:pt x="906" y="895"/>
                  </a:lnTo>
                  <a:lnTo>
                    <a:pt x="990" y="878"/>
                  </a:lnTo>
                  <a:lnTo>
                    <a:pt x="1069" y="855"/>
                  </a:lnTo>
                  <a:lnTo>
                    <a:pt x="1143" y="827"/>
                  </a:lnTo>
                  <a:lnTo>
                    <a:pt x="1210" y="794"/>
                  </a:lnTo>
                  <a:lnTo>
                    <a:pt x="1271" y="756"/>
                  </a:lnTo>
                  <a:lnTo>
                    <a:pt x="1324" y="714"/>
                  </a:lnTo>
                  <a:lnTo>
                    <a:pt x="1369" y="668"/>
                  </a:lnTo>
                  <a:lnTo>
                    <a:pt x="1406" y="618"/>
                  </a:lnTo>
                  <a:lnTo>
                    <a:pt x="1432" y="566"/>
                  </a:lnTo>
                  <a:lnTo>
                    <a:pt x="1449" y="511"/>
                  </a:lnTo>
                  <a:lnTo>
                    <a:pt x="1455" y="454"/>
                  </a:lnTo>
                  <a:lnTo>
                    <a:pt x="1449" y="397"/>
                  </a:lnTo>
                  <a:lnTo>
                    <a:pt x="1432" y="342"/>
                  </a:lnTo>
                  <a:lnTo>
                    <a:pt x="1406" y="290"/>
                  </a:lnTo>
                  <a:lnTo>
                    <a:pt x="1369" y="240"/>
                  </a:lnTo>
                  <a:lnTo>
                    <a:pt x="1324" y="194"/>
                  </a:lnTo>
                  <a:lnTo>
                    <a:pt x="1271" y="152"/>
                  </a:lnTo>
                  <a:lnTo>
                    <a:pt x="1210" y="114"/>
                  </a:lnTo>
                  <a:lnTo>
                    <a:pt x="1143" y="81"/>
                  </a:lnTo>
                  <a:lnTo>
                    <a:pt x="1069" y="53"/>
                  </a:lnTo>
                  <a:lnTo>
                    <a:pt x="990" y="30"/>
                  </a:lnTo>
                  <a:lnTo>
                    <a:pt x="906" y="13"/>
                  </a:lnTo>
                  <a:lnTo>
                    <a:pt x="818" y="3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rgbClr val="95DC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" name="Freeform 75">
              <a:extLst>
                <a:ext uri="{FF2B5EF4-FFF2-40B4-BE49-F238E27FC236}">
                  <a16:creationId xmlns:a16="http://schemas.microsoft.com/office/drawing/2014/main" id="{6B0ECDBE-43DB-8E3B-C069-B1FA71122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7" y="2329"/>
              <a:ext cx="1455" cy="909"/>
            </a:xfrm>
            <a:custGeom>
              <a:avLst/>
              <a:gdLst>
                <a:gd name="T0" fmla="*/ 0 w 1455"/>
                <a:gd name="T1" fmla="*/ 454 h 909"/>
                <a:gd name="T2" fmla="*/ 5 w 1455"/>
                <a:gd name="T3" fmla="*/ 397 h 909"/>
                <a:gd name="T4" fmla="*/ 22 w 1455"/>
                <a:gd name="T5" fmla="*/ 342 h 909"/>
                <a:gd name="T6" fmla="*/ 48 w 1455"/>
                <a:gd name="T7" fmla="*/ 290 h 909"/>
                <a:gd name="T8" fmla="*/ 85 w 1455"/>
                <a:gd name="T9" fmla="*/ 240 h 909"/>
                <a:gd name="T10" fmla="*/ 130 w 1455"/>
                <a:gd name="T11" fmla="*/ 194 h 909"/>
                <a:gd name="T12" fmla="*/ 183 w 1455"/>
                <a:gd name="T13" fmla="*/ 152 h 909"/>
                <a:gd name="T14" fmla="*/ 244 w 1455"/>
                <a:gd name="T15" fmla="*/ 114 h 909"/>
                <a:gd name="T16" fmla="*/ 311 w 1455"/>
                <a:gd name="T17" fmla="*/ 81 h 909"/>
                <a:gd name="T18" fmla="*/ 385 w 1455"/>
                <a:gd name="T19" fmla="*/ 53 h 909"/>
                <a:gd name="T20" fmla="*/ 464 w 1455"/>
                <a:gd name="T21" fmla="*/ 30 h 909"/>
                <a:gd name="T22" fmla="*/ 548 w 1455"/>
                <a:gd name="T23" fmla="*/ 13 h 909"/>
                <a:gd name="T24" fmla="*/ 636 w 1455"/>
                <a:gd name="T25" fmla="*/ 3 h 909"/>
                <a:gd name="T26" fmla="*/ 727 w 1455"/>
                <a:gd name="T27" fmla="*/ 0 h 909"/>
                <a:gd name="T28" fmla="*/ 818 w 1455"/>
                <a:gd name="T29" fmla="*/ 3 h 909"/>
                <a:gd name="T30" fmla="*/ 906 w 1455"/>
                <a:gd name="T31" fmla="*/ 13 h 909"/>
                <a:gd name="T32" fmla="*/ 990 w 1455"/>
                <a:gd name="T33" fmla="*/ 30 h 909"/>
                <a:gd name="T34" fmla="*/ 1069 w 1455"/>
                <a:gd name="T35" fmla="*/ 53 h 909"/>
                <a:gd name="T36" fmla="*/ 1143 w 1455"/>
                <a:gd name="T37" fmla="*/ 81 h 909"/>
                <a:gd name="T38" fmla="*/ 1210 w 1455"/>
                <a:gd name="T39" fmla="*/ 114 h 909"/>
                <a:gd name="T40" fmla="*/ 1271 w 1455"/>
                <a:gd name="T41" fmla="*/ 152 h 909"/>
                <a:gd name="T42" fmla="*/ 1324 w 1455"/>
                <a:gd name="T43" fmla="*/ 194 h 909"/>
                <a:gd name="T44" fmla="*/ 1369 w 1455"/>
                <a:gd name="T45" fmla="*/ 240 h 909"/>
                <a:gd name="T46" fmla="*/ 1406 w 1455"/>
                <a:gd name="T47" fmla="*/ 290 h 909"/>
                <a:gd name="T48" fmla="*/ 1432 w 1455"/>
                <a:gd name="T49" fmla="*/ 342 h 909"/>
                <a:gd name="T50" fmla="*/ 1449 w 1455"/>
                <a:gd name="T51" fmla="*/ 397 h 909"/>
                <a:gd name="T52" fmla="*/ 1455 w 1455"/>
                <a:gd name="T53" fmla="*/ 454 h 909"/>
                <a:gd name="T54" fmla="*/ 1449 w 1455"/>
                <a:gd name="T55" fmla="*/ 511 h 909"/>
                <a:gd name="T56" fmla="*/ 1432 w 1455"/>
                <a:gd name="T57" fmla="*/ 566 h 909"/>
                <a:gd name="T58" fmla="*/ 1406 w 1455"/>
                <a:gd name="T59" fmla="*/ 618 h 909"/>
                <a:gd name="T60" fmla="*/ 1369 w 1455"/>
                <a:gd name="T61" fmla="*/ 668 h 909"/>
                <a:gd name="T62" fmla="*/ 1324 w 1455"/>
                <a:gd name="T63" fmla="*/ 714 h 909"/>
                <a:gd name="T64" fmla="*/ 1271 w 1455"/>
                <a:gd name="T65" fmla="*/ 756 h 909"/>
                <a:gd name="T66" fmla="*/ 1210 w 1455"/>
                <a:gd name="T67" fmla="*/ 794 h 909"/>
                <a:gd name="T68" fmla="*/ 1143 w 1455"/>
                <a:gd name="T69" fmla="*/ 827 h 909"/>
                <a:gd name="T70" fmla="*/ 1069 w 1455"/>
                <a:gd name="T71" fmla="*/ 855 h 909"/>
                <a:gd name="T72" fmla="*/ 990 w 1455"/>
                <a:gd name="T73" fmla="*/ 878 h 909"/>
                <a:gd name="T74" fmla="*/ 906 w 1455"/>
                <a:gd name="T75" fmla="*/ 895 h 909"/>
                <a:gd name="T76" fmla="*/ 818 w 1455"/>
                <a:gd name="T77" fmla="*/ 905 h 909"/>
                <a:gd name="T78" fmla="*/ 727 w 1455"/>
                <a:gd name="T79" fmla="*/ 908 h 909"/>
                <a:gd name="T80" fmla="*/ 636 w 1455"/>
                <a:gd name="T81" fmla="*/ 905 h 909"/>
                <a:gd name="T82" fmla="*/ 548 w 1455"/>
                <a:gd name="T83" fmla="*/ 895 h 909"/>
                <a:gd name="T84" fmla="*/ 464 w 1455"/>
                <a:gd name="T85" fmla="*/ 878 h 909"/>
                <a:gd name="T86" fmla="*/ 385 w 1455"/>
                <a:gd name="T87" fmla="*/ 855 h 909"/>
                <a:gd name="T88" fmla="*/ 311 w 1455"/>
                <a:gd name="T89" fmla="*/ 827 h 909"/>
                <a:gd name="T90" fmla="*/ 244 w 1455"/>
                <a:gd name="T91" fmla="*/ 794 h 909"/>
                <a:gd name="T92" fmla="*/ 183 w 1455"/>
                <a:gd name="T93" fmla="*/ 756 h 909"/>
                <a:gd name="T94" fmla="*/ 130 w 1455"/>
                <a:gd name="T95" fmla="*/ 714 h 909"/>
                <a:gd name="T96" fmla="*/ 85 w 1455"/>
                <a:gd name="T97" fmla="*/ 668 h 909"/>
                <a:gd name="T98" fmla="*/ 48 w 1455"/>
                <a:gd name="T99" fmla="*/ 618 h 909"/>
                <a:gd name="T100" fmla="*/ 22 w 1455"/>
                <a:gd name="T101" fmla="*/ 566 h 909"/>
                <a:gd name="T102" fmla="*/ 5 w 1455"/>
                <a:gd name="T103" fmla="*/ 511 h 909"/>
                <a:gd name="T104" fmla="*/ 0 w 1455"/>
                <a:gd name="T105" fmla="*/ 454 h 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55" h="909">
                  <a:moveTo>
                    <a:pt x="0" y="454"/>
                  </a:moveTo>
                  <a:lnTo>
                    <a:pt x="5" y="397"/>
                  </a:lnTo>
                  <a:lnTo>
                    <a:pt x="22" y="342"/>
                  </a:lnTo>
                  <a:lnTo>
                    <a:pt x="48" y="290"/>
                  </a:lnTo>
                  <a:lnTo>
                    <a:pt x="85" y="240"/>
                  </a:lnTo>
                  <a:lnTo>
                    <a:pt x="130" y="194"/>
                  </a:lnTo>
                  <a:lnTo>
                    <a:pt x="183" y="152"/>
                  </a:lnTo>
                  <a:lnTo>
                    <a:pt x="244" y="114"/>
                  </a:lnTo>
                  <a:lnTo>
                    <a:pt x="311" y="81"/>
                  </a:lnTo>
                  <a:lnTo>
                    <a:pt x="385" y="53"/>
                  </a:lnTo>
                  <a:lnTo>
                    <a:pt x="464" y="30"/>
                  </a:lnTo>
                  <a:lnTo>
                    <a:pt x="548" y="13"/>
                  </a:lnTo>
                  <a:lnTo>
                    <a:pt x="636" y="3"/>
                  </a:lnTo>
                  <a:lnTo>
                    <a:pt x="727" y="0"/>
                  </a:lnTo>
                  <a:lnTo>
                    <a:pt x="818" y="3"/>
                  </a:lnTo>
                  <a:lnTo>
                    <a:pt x="906" y="13"/>
                  </a:lnTo>
                  <a:lnTo>
                    <a:pt x="990" y="30"/>
                  </a:lnTo>
                  <a:lnTo>
                    <a:pt x="1069" y="53"/>
                  </a:lnTo>
                  <a:lnTo>
                    <a:pt x="1143" y="81"/>
                  </a:lnTo>
                  <a:lnTo>
                    <a:pt x="1210" y="114"/>
                  </a:lnTo>
                  <a:lnTo>
                    <a:pt x="1271" y="152"/>
                  </a:lnTo>
                  <a:lnTo>
                    <a:pt x="1324" y="194"/>
                  </a:lnTo>
                  <a:lnTo>
                    <a:pt x="1369" y="240"/>
                  </a:lnTo>
                  <a:lnTo>
                    <a:pt x="1406" y="290"/>
                  </a:lnTo>
                  <a:lnTo>
                    <a:pt x="1432" y="342"/>
                  </a:lnTo>
                  <a:lnTo>
                    <a:pt x="1449" y="397"/>
                  </a:lnTo>
                  <a:lnTo>
                    <a:pt x="1455" y="454"/>
                  </a:lnTo>
                  <a:lnTo>
                    <a:pt x="1449" y="511"/>
                  </a:lnTo>
                  <a:lnTo>
                    <a:pt x="1432" y="566"/>
                  </a:lnTo>
                  <a:lnTo>
                    <a:pt x="1406" y="618"/>
                  </a:lnTo>
                  <a:lnTo>
                    <a:pt x="1369" y="668"/>
                  </a:lnTo>
                  <a:lnTo>
                    <a:pt x="1324" y="714"/>
                  </a:lnTo>
                  <a:lnTo>
                    <a:pt x="1271" y="756"/>
                  </a:lnTo>
                  <a:lnTo>
                    <a:pt x="1210" y="794"/>
                  </a:lnTo>
                  <a:lnTo>
                    <a:pt x="1143" y="827"/>
                  </a:lnTo>
                  <a:lnTo>
                    <a:pt x="1069" y="855"/>
                  </a:lnTo>
                  <a:lnTo>
                    <a:pt x="990" y="878"/>
                  </a:lnTo>
                  <a:lnTo>
                    <a:pt x="906" y="895"/>
                  </a:lnTo>
                  <a:lnTo>
                    <a:pt x="818" y="905"/>
                  </a:lnTo>
                  <a:lnTo>
                    <a:pt x="727" y="908"/>
                  </a:lnTo>
                  <a:lnTo>
                    <a:pt x="636" y="905"/>
                  </a:lnTo>
                  <a:lnTo>
                    <a:pt x="548" y="895"/>
                  </a:lnTo>
                  <a:lnTo>
                    <a:pt x="464" y="878"/>
                  </a:lnTo>
                  <a:lnTo>
                    <a:pt x="385" y="855"/>
                  </a:lnTo>
                  <a:lnTo>
                    <a:pt x="311" y="827"/>
                  </a:lnTo>
                  <a:lnTo>
                    <a:pt x="244" y="794"/>
                  </a:lnTo>
                  <a:lnTo>
                    <a:pt x="183" y="756"/>
                  </a:lnTo>
                  <a:lnTo>
                    <a:pt x="130" y="714"/>
                  </a:lnTo>
                  <a:lnTo>
                    <a:pt x="85" y="668"/>
                  </a:lnTo>
                  <a:lnTo>
                    <a:pt x="48" y="618"/>
                  </a:lnTo>
                  <a:lnTo>
                    <a:pt x="22" y="566"/>
                  </a:lnTo>
                  <a:lnTo>
                    <a:pt x="5" y="511"/>
                  </a:lnTo>
                  <a:lnTo>
                    <a:pt x="0" y="454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9" name="Picture 74">
              <a:extLst>
                <a:ext uri="{FF2B5EF4-FFF2-40B4-BE49-F238E27FC236}">
                  <a16:creationId xmlns:a16="http://schemas.microsoft.com/office/drawing/2014/main" id="{F4F5C45B-BECE-3386-EB32-6CAC686CC93A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5" y="2547"/>
              <a:ext cx="800" cy="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73">
              <a:extLst>
                <a:ext uri="{FF2B5EF4-FFF2-40B4-BE49-F238E27FC236}">
                  <a16:creationId xmlns:a16="http://schemas.microsoft.com/office/drawing/2014/main" id="{3FD0E9CF-DEFA-9982-8773-B59B9E724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5" y="2092"/>
              <a:ext cx="559" cy="347"/>
            </a:xfrm>
            <a:custGeom>
              <a:avLst/>
              <a:gdLst>
                <a:gd name="T0" fmla="*/ 163 w 559"/>
                <a:gd name="T1" fmla="*/ 0 h 347"/>
                <a:gd name="T2" fmla="*/ 0 w 559"/>
                <a:gd name="T3" fmla="*/ 84 h 347"/>
                <a:gd name="T4" fmla="*/ 84 w 559"/>
                <a:gd name="T5" fmla="*/ 247 h 347"/>
                <a:gd name="T6" fmla="*/ 104 w 559"/>
                <a:gd name="T7" fmla="*/ 186 h 347"/>
                <a:gd name="T8" fmla="*/ 415 w 559"/>
                <a:gd name="T9" fmla="*/ 284 h 347"/>
                <a:gd name="T10" fmla="*/ 395 w 559"/>
                <a:gd name="T11" fmla="*/ 346 h 347"/>
                <a:gd name="T12" fmla="*/ 558 w 559"/>
                <a:gd name="T13" fmla="*/ 261 h 347"/>
                <a:gd name="T14" fmla="*/ 474 w 559"/>
                <a:gd name="T15" fmla="*/ 98 h 347"/>
                <a:gd name="T16" fmla="*/ 454 w 559"/>
                <a:gd name="T17" fmla="*/ 160 h 347"/>
                <a:gd name="T18" fmla="*/ 143 w 559"/>
                <a:gd name="T19" fmla="*/ 61 h 347"/>
                <a:gd name="T20" fmla="*/ 163 w 559"/>
                <a:gd name="T21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" h="347">
                  <a:moveTo>
                    <a:pt x="163" y="0"/>
                  </a:moveTo>
                  <a:lnTo>
                    <a:pt x="0" y="84"/>
                  </a:lnTo>
                  <a:lnTo>
                    <a:pt x="84" y="247"/>
                  </a:lnTo>
                  <a:lnTo>
                    <a:pt x="104" y="186"/>
                  </a:lnTo>
                  <a:lnTo>
                    <a:pt x="415" y="284"/>
                  </a:lnTo>
                  <a:lnTo>
                    <a:pt x="395" y="346"/>
                  </a:lnTo>
                  <a:lnTo>
                    <a:pt x="558" y="261"/>
                  </a:lnTo>
                  <a:lnTo>
                    <a:pt x="474" y="98"/>
                  </a:lnTo>
                  <a:lnTo>
                    <a:pt x="454" y="160"/>
                  </a:lnTo>
                  <a:lnTo>
                    <a:pt x="143" y="61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Freeform 72">
              <a:extLst>
                <a:ext uri="{FF2B5EF4-FFF2-40B4-BE49-F238E27FC236}">
                  <a16:creationId xmlns:a16="http://schemas.microsoft.com/office/drawing/2014/main" id="{F7E85FD6-2974-FCAD-0CD6-1CE22E5F2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5" y="2092"/>
              <a:ext cx="559" cy="347"/>
            </a:xfrm>
            <a:custGeom>
              <a:avLst/>
              <a:gdLst>
                <a:gd name="T0" fmla="*/ 84 w 559"/>
                <a:gd name="T1" fmla="*/ 247 h 347"/>
                <a:gd name="T2" fmla="*/ 0 w 559"/>
                <a:gd name="T3" fmla="*/ 84 h 347"/>
                <a:gd name="T4" fmla="*/ 163 w 559"/>
                <a:gd name="T5" fmla="*/ 0 h 347"/>
                <a:gd name="T6" fmla="*/ 143 w 559"/>
                <a:gd name="T7" fmla="*/ 61 h 347"/>
                <a:gd name="T8" fmla="*/ 454 w 559"/>
                <a:gd name="T9" fmla="*/ 160 h 347"/>
                <a:gd name="T10" fmla="*/ 474 w 559"/>
                <a:gd name="T11" fmla="*/ 98 h 347"/>
                <a:gd name="T12" fmla="*/ 558 w 559"/>
                <a:gd name="T13" fmla="*/ 261 h 347"/>
                <a:gd name="T14" fmla="*/ 395 w 559"/>
                <a:gd name="T15" fmla="*/ 346 h 347"/>
                <a:gd name="T16" fmla="*/ 415 w 559"/>
                <a:gd name="T17" fmla="*/ 284 h 347"/>
                <a:gd name="T18" fmla="*/ 104 w 559"/>
                <a:gd name="T19" fmla="*/ 186 h 347"/>
                <a:gd name="T20" fmla="*/ 84 w 559"/>
                <a:gd name="T21" fmla="*/ 2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" h="347">
                  <a:moveTo>
                    <a:pt x="84" y="247"/>
                  </a:moveTo>
                  <a:lnTo>
                    <a:pt x="0" y="84"/>
                  </a:lnTo>
                  <a:lnTo>
                    <a:pt x="163" y="0"/>
                  </a:lnTo>
                  <a:lnTo>
                    <a:pt x="143" y="61"/>
                  </a:lnTo>
                  <a:lnTo>
                    <a:pt x="454" y="160"/>
                  </a:lnTo>
                  <a:lnTo>
                    <a:pt x="474" y="98"/>
                  </a:lnTo>
                  <a:lnTo>
                    <a:pt x="558" y="261"/>
                  </a:lnTo>
                  <a:lnTo>
                    <a:pt x="395" y="346"/>
                  </a:lnTo>
                  <a:lnTo>
                    <a:pt x="415" y="284"/>
                  </a:lnTo>
                  <a:lnTo>
                    <a:pt x="104" y="186"/>
                  </a:lnTo>
                  <a:lnTo>
                    <a:pt x="84" y="247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Freeform 71">
              <a:extLst>
                <a:ext uri="{FF2B5EF4-FFF2-40B4-BE49-F238E27FC236}">
                  <a16:creationId xmlns:a16="http://schemas.microsoft.com/office/drawing/2014/main" id="{B76A995A-877C-619B-7FA3-0F5A34785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0" y="1761"/>
              <a:ext cx="245" cy="561"/>
            </a:xfrm>
            <a:custGeom>
              <a:avLst/>
              <a:gdLst>
                <a:gd name="T0" fmla="*/ 122 w 245"/>
                <a:gd name="T1" fmla="*/ 0 h 561"/>
                <a:gd name="T2" fmla="*/ 0 w 245"/>
                <a:gd name="T3" fmla="*/ 122 h 561"/>
                <a:gd name="T4" fmla="*/ 61 w 245"/>
                <a:gd name="T5" fmla="*/ 122 h 561"/>
                <a:gd name="T6" fmla="*/ 61 w 245"/>
                <a:gd name="T7" fmla="*/ 438 h 561"/>
                <a:gd name="T8" fmla="*/ 0 w 245"/>
                <a:gd name="T9" fmla="*/ 438 h 561"/>
                <a:gd name="T10" fmla="*/ 122 w 245"/>
                <a:gd name="T11" fmla="*/ 561 h 561"/>
                <a:gd name="T12" fmla="*/ 245 w 245"/>
                <a:gd name="T13" fmla="*/ 438 h 561"/>
                <a:gd name="T14" fmla="*/ 183 w 245"/>
                <a:gd name="T15" fmla="*/ 438 h 561"/>
                <a:gd name="T16" fmla="*/ 183 w 245"/>
                <a:gd name="T17" fmla="*/ 122 h 561"/>
                <a:gd name="T18" fmla="*/ 245 w 245"/>
                <a:gd name="T19" fmla="*/ 122 h 561"/>
                <a:gd name="T20" fmla="*/ 122 w 245"/>
                <a:gd name="T21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5" h="561">
                  <a:moveTo>
                    <a:pt x="122" y="0"/>
                  </a:moveTo>
                  <a:lnTo>
                    <a:pt x="0" y="122"/>
                  </a:lnTo>
                  <a:lnTo>
                    <a:pt x="61" y="122"/>
                  </a:lnTo>
                  <a:lnTo>
                    <a:pt x="61" y="438"/>
                  </a:lnTo>
                  <a:lnTo>
                    <a:pt x="0" y="438"/>
                  </a:lnTo>
                  <a:lnTo>
                    <a:pt x="122" y="561"/>
                  </a:lnTo>
                  <a:lnTo>
                    <a:pt x="245" y="438"/>
                  </a:lnTo>
                  <a:lnTo>
                    <a:pt x="183" y="438"/>
                  </a:lnTo>
                  <a:lnTo>
                    <a:pt x="183" y="122"/>
                  </a:lnTo>
                  <a:lnTo>
                    <a:pt x="245" y="12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Freeform 70">
              <a:extLst>
                <a:ext uri="{FF2B5EF4-FFF2-40B4-BE49-F238E27FC236}">
                  <a16:creationId xmlns:a16="http://schemas.microsoft.com/office/drawing/2014/main" id="{8AAC8B6F-EAD7-ADCC-5810-FE5A5603E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0" y="1761"/>
              <a:ext cx="245" cy="561"/>
            </a:xfrm>
            <a:custGeom>
              <a:avLst/>
              <a:gdLst>
                <a:gd name="T0" fmla="*/ 0 w 245"/>
                <a:gd name="T1" fmla="*/ 122 h 561"/>
                <a:gd name="T2" fmla="*/ 122 w 245"/>
                <a:gd name="T3" fmla="*/ 0 h 561"/>
                <a:gd name="T4" fmla="*/ 245 w 245"/>
                <a:gd name="T5" fmla="*/ 122 h 561"/>
                <a:gd name="T6" fmla="*/ 183 w 245"/>
                <a:gd name="T7" fmla="*/ 122 h 561"/>
                <a:gd name="T8" fmla="*/ 183 w 245"/>
                <a:gd name="T9" fmla="*/ 438 h 561"/>
                <a:gd name="T10" fmla="*/ 245 w 245"/>
                <a:gd name="T11" fmla="*/ 438 h 561"/>
                <a:gd name="T12" fmla="*/ 122 w 245"/>
                <a:gd name="T13" fmla="*/ 561 h 561"/>
                <a:gd name="T14" fmla="*/ 0 w 245"/>
                <a:gd name="T15" fmla="*/ 438 h 561"/>
                <a:gd name="T16" fmla="*/ 61 w 245"/>
                <a:gd name="T17" fmla="*/ 438 h 561"/>
                <a:gd name="T18" fmla="*/ 61 w 245"/>
                <a:gd name="T19" fmla="*/ 122 h 561"/>
                <a:gd name="T20" fmla="*/ 0 w 245"/>
                <a:gd name="T21" fmla="*/ 122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5" h="561">
                  <a:moveTo>
                    <a:pt x="0" y="122"/>
                  </a:moveTo>
                  <a:lnTo>
                    <a:pt x="122" y="0"/>
                  </a:lnTo>
                  <a:lnTo>
                    <a:pt x="245" y="122"/>
                  </a:lnTo>
                  <a:lnTo>
                    <a:pt x="183" y="122"/>
                  </a:lnTo>
                  <a:lnTo>
                    <a:pt x="183" y="438"/>
                  </a:lnTo>
                  <a:lnTo>
                    <a:pt x="245" y="438"/>
                  </a:lnTo>
                  <a:lnTo>
                    <a:pt x="122" y="561"/>
                  </a:lnTo>
                  <a:lnTo>
                    <a:pt x="0" y="438"/>
                  </a:lnTo>
                  <a:lnTo>
                    <a:pt x="61" y="438"/>
                  </a:lnTo>
                  <a:lnTo>
                    <a:pt x="61" y="122"/>
                  </a:lnTo>
                  <a:lnTo>
                    <a:pt x="0" y="122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Freeform 69">
              <a:extLst>
                <a:ext uri="{FF2B5EF4-FFF2-40B4-BE49-F238E27FC236}">
                  <a16:creationId xmlns:a16="http://schemas.microsoft.com/office/drawing/2014/main" id="{C9F9AF9C-7BEC-8B9B-23B8-36CCBBAC8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2" y="2152"/>
              <a:ext cx="527" cy="388"/>
            </a:xfrm>
            <a:custGeom>
              <a:avLst/>
              <a:gdLst>
                <a:gd name="T0" fmla="*/ 352 w 527"/>
                <a:gd name="T1" fmla="*/ 0 h 388"/>
                <a:gd name="T2" fmla="*/ 382 w 527"/>
                <a:gd name="T3" fmla="*/ 56 h 388"/>
                <a:gd name="T4" fmla="*/ 82 w 527"/>
                <a:gd name="T5" fmla="*/ 218 h 388"/>
                <a:gd name="T6" fmla="*/ 52 w 527"/>
                <a:gd name="T7" fmla="*/ 161 h 388"/>
                <a:gd name="T8" fmla="*/ 0 w 527"/>
                <a:gd name="T9" fmla="*/ 335 h 388"/>
                <a:gd name="T10" fmla="*/ 173 w 527"/>
                <a:gd name="T11" fmla="*/ 387 h 388"/>
                <a:gd name="T12" fmla="*/ 143 w 527"/>
                <a:gd name="T13" fmla="*/ 331 h 388"/>
                <a:gd name="T14" fmla="*/ 443 w 527"/>
                <a:gd name="T15" fmla="*/ 169 h 388"/>
                <a:gd name="T16" fmla="*/ 474 w 527"/>
                <a:gd name="T17" fmla="*/ 226 h 388"/>
                <a:gd name="T18" fmla="*/ 526 w 527"/>
                <a:gd name="T19" fmla="*/ 52 h 388"/>
                <a:gd name="T20" fmla="*/ 352 w 527"/>
                <a:gd name="T21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7" h="388">
                  <a:moveTo>
                    <a:pt x="352" y="0"/>
                  </a:moveTo>
                  <a:lnTo>
                    <a:pt x="382" y="56"/>
                  </a:lnTo>
                  <a:lnTo>
                    <a:pt x="82" y="218"/>
                  </a:lnTo>
                  <a:lnTo>
                    <a:pt x="52" y="161"/>
                  </a:lnTo>
                  <a:lnTo>
                    <a:pt x="0" y="335"/>
                  </a:lnTo>
                  <a:lnTo>
                    <a:pt x="173" y="387"/>
                  </a:lnTo>
                  <a:lnTo>
                    <a:pt x="143" y="331"/>
                  </a:lnTo>
                  <a:lnTo>
                    <a:pt x="443" y="169"/>
                  </a:lnTo>
                  <a:lnTo>
                    <a:pt x="474" y="226"/>
                  </a:lnTo>
                  <a:lnTo>
                    <a:pt x="526" y="52"/>
                  </a:lnTo>
                  <a:lnTo>
                    <a:pt x="352" y="0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Freeform 68">
              <a:extLst>
                <a:ext uri="{FF2B5EF4-FFF2-40B4-BE49-F238E27FC236}">
                  <a16:creationId xmlns:a16="http://schemas.microsoft.com/office/drawing/2014/main" id="{3337A1BC-0B60-6F58-BDEA-AD47597C31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2" y="2152"/>
              <a:ext cx="527" cy="388"/>
            </a:xfrm>
            <a:custGeom>
              <a:avLst/>
              <a:gdLst>
                <a:gd name="T0" fmla="*/ 352 w 527"/>
                <a:gd name="T1" fmla="*/ 0 h 388"/>
                <a:gd name="T2" fmla="*/ 526 w 527"/>
                <a:gd name="T3" fmla="*/ 52 h 388"/>
                <a:gd name="T4" fmla="*/ 474 w 527"/>
                <a:gd name="T5" fmla="*/ 226 h 388"/>
                <a:gd name="T6" fmla="*/ 443 w 527"/>
                <a:gd name="T7" fmla="*/ 169 h 388"/>
                <a:gd name="T8" fmla="*/ 143 w 527"/>
                <a:gd name="T9" fmla="*/ 331 h 388"/>
                <a:gd name="T10" fmla="*/ 173 w 527"/>
                <a:gd name="T11" fmla="*/ 387 h 388"/>
                <a:gd name="T12" fmla="*/ 0 w 527"/>
                <a:gd name="T13" fmla="*/ 335 h 388"/>
                <a:gd name="T14" fmla="*/ 52 w 527"/>
                <a:gd name="T15" fmla="*/ 161 h 388"/>
                <a:gd name="T16" fmla="*/ 82 w 527"/>
                <a:gd name="T17" fmla="*/ 218 h 388"/>
                <a:gd name="T18" fmla="*/ 382 w 527"/>
                <a:gd name="T19" fmla="*/ 56 h 388"/>
                <a:gd name="T20" fmla="*/ 352 w 527"/>
                <a:gd name="T21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7" h="388">
                  <a:moveTo>
                    <a:pt x="352" y="0"/>
                  </a:moveTo>
                  <a:lnTo>
                    <a:pt x="526" y="52"/>
                  </a:lnTo>
                  <a:lnTo>
                    <a:pt x="474" y="226"/>
                  </a:lnTo>
                  <a:lnTo>
                    <a:pt x="443" y="169"/>
                  </a:lnTo>
                  <a:lnTo>
                    <a:pt x="143" y="331"/>
                  </a:lnTo>
                  <a:lnTo>
                    <a:pt x="173" y="387"/>
                  </a:lnTo>
                  <a:lnTo>
                    <a:pt x="0" y="335"/>
                  </a:lnTo>
                  <a:lnTo>
                    <a:pt x="52" y="161"/>
                  </a:lnTo>
                  <a:lnTo>
                    <a:pt x="82" y="218"/>
                  </a:lnTo>
                  <a:lnTo>
                    <a:pt x="382" y="56"/>
                  </a:lnTo>
                  <a:lnTo>
                    <a:pt x="352" y="0"/>
                  </a:lnTo>
                  <a:close/>
                </a:path>
              </a:pathLst>
            </a:custGeom>
            <a:noFill/>
            <a:ln w="12699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Freeform 67">
              <a:extLst>
                <a:ext uri="{FF2B5EF4-FFF2-40B4-BE49-F238E27FC236}">
                  <a16:creationId xmlns:a16="http://schemas.microsoft.com/office/drawing/2014/main" id="{89FF912B-63FE-FD7A-A7C7-708E456F7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4" y="3224"/>
              <a:ext cx="347" cy="520"/>
            </a:xfrm>
            <a:custGeom>
              <a:avLst/>
              <a:gdLst>
                <a:gd name="T0" fmla="*/ 279 w 347"/>
                <a:gd name="T1" fmla="*/ 0 h 520"/>
                <a:gd name="T2" fmla="*/ 119 w 347"/>
                <a:gd name="T3" fmla="*/ 67 h 520"/>
                <a:gd name="T4" fmla="*/ 176 w 347"/>
                <a:gd name="T5" fmla="*/ 90 h 520"/>
                <a:gd name="T6" fmla="*/ 56 w 347"/>
                <a:gd name="T7" fmla="*/ 382 h 520"/>
                <a:gd name="T8" fmla="*/ 0 w 347"/>
                <a:gd name="T9" fmla="*/ 359 h 520"/>
                <a:gd name="T10" fmla="*/ 67 w 347"/>
                <a:gd name="T11" fmla="*/ 519 h 520"/>
                <a:gd name="T12" fmla="*/ 226 w 347"/>
                <a:gd name="T13" fmla="*/ 452 h 520"/>
                <a:gd name="T14" fmla="*/ 170 w 347"/>
                <a:gd name="T15" fmla="*/ 429 h 520"/>
                <a:gd name="T16" fmla="*/ 289 w 347"/>
                <a:gd name="T17" fmla="*/ 136 h 520"/>
                <a:gd name="T18" fmla="*/ 346 w 347"/>
                <a:gd name="T19" fmla="*/ 159 h 520"/>
                <a:gd name="T20" fmla="*/ 279 w 347"/>
                <a:gd name="T21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" h="520">
                  <a:moveTo>
                    <a:pt x="279" y="0"/>
                  </a:moveTo>
                  <a:lnTo>
                    <a:pt x="119" y="67"/>
                  </a:lnTo>
                  <a:lnTo>
                    <a:pt x="176" y="90"/>
                  </a:lnTo>
                  <a:lnTo>
                    <a:pt x="56" y="382"/>
                  </a:lnTo>
                  <a:lnTo>
                    <a:pt x="0" y="359"/>
                  </a:lnTo>
                  <a:lnTo>
                    <a:pt x="67" y="519"/>
                  </a:lnTo>
                  <a:lnTo>
                    <a:pt x="226" y="452"/>
                  </a:lnTo>
                  <a:lnTo>
                    <a:pt x="170" y="429"/>
                  </a:lnTo>
                  <a:lnTo>
                    <a:pt x="289" y="136"/>
                  </a:lnTo>
                  <a:lnTo>
                    <a:pt x="346" y="159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0FF98E3A-FCE2-0221-F130-02DBD74DE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4" y="3224"/>
              <a:ext cx="347" cy="520"/>
            </a:xfrm>
            <a:custGeom>
              <a:avLst/>
              <a:gdLst>
                <a:gd name="T0" fmla="*/ 226 w 347"/>
                <a:gd name="T1" fmla="*/ 452 h 520"/>
                <a:gd name="T2" fmla="*/ 67 w 347"/>
                <a:gd name="T3" fmla="*/ 519 h 520"/>
                <a:gd name="T4" fmla="*/ 0 w 347"/>
                <a:gd name="T5" fmla="*/ 359 h 520"/>
                <a:gd name="T6" fmla="*/ 56 w 347"/>
                <a:gd name="T7" fmla="*/ 382 h 520"/>
                <a:gd name="T8" fmla="*/ 176 w 347"/>
                <a:gd name="T9" fmla="*/ 90 h 520"/>
                <a:gd name="T10" fmla="*/ 119 w 347"/>
                <a:gd name="T11" fmla="*/ 67 h 520"/>
                <a:gd name="T12" fmla="*/ 279 w 347"/>
                <a:gd name="T13" fmla="*/ 0 h 520"/>
                <a:gd name="T14" fmla="*/ 346 w 347"/>
                <a:gd name="T15" fmla="*/ 159 h 520"/>
                <a:gd name="T16" fmla="*/ 289 w 347"/>
                <a:gd name="T17" fmla="*/ 136 h 520"/>
                <a:gd name="T18" fmla="*/ 170 w 347"/>
                <a:gd name="T19" fmla="*/ 429 h 520"/>
                <a:gd name="T20" fmla="*/ 226 w 347"/>
                <a:gd name="T21" fmla="*/ 45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" h="520">
                  <a:moveTo>
                    <a:pt x="226" y="452"/>
                  </a:moveTo>
                  <a:lnTo>
                    <a:pt x="67" y="519"/>
                  </a:lnTo>
                  <a:lnTo>
                    <a:pt x="0" y="359"/>
                  </a:lnTo>
                  <a:lnTo>
                    <a:pt x="56" y="382"/>
                  </a:lnTo>
                  <a:lnTo>
                    <a:pt x="176" y="90"/>
                  </a:lnTo>
                  <a:lnTo>
                    <a:pt x="119" y="67"/>
                  </a:lnTo>
                  <a:lnTo>
                    <a:pt x="279" y="0"/>
                  </a:lnTo>
                  <a:lnTo>
                    <a:pt x="346" y="159"/>
                  </a:lnTo>
                  <a:lnTo>
                    <a:pt x="289" y="136"/>
                  </a:lnTo>
                  <a:lnTo>
                    <a:pt x="170" y="429"/>
                  </a:lnTo>
                  <a:lnTo>
                    <a:pt x="226" y="452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Freeform 65">
              <a:extLst>
                <a:ext uri="{FF2B5EF4-FFF2-40B4-BE49-F238E27FC236}">
                  <a16:creationId xmlns:a16="http://schemas.microsoft.com/office/drawing/2014/main" id="{30181548-FC63-D31D-B624-973343F5F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6" y="796"/>
              <a:ext cx="1772" cy="916"/>
            </a:xfrm>
            <a:custGeom>
              <a:avLst/>
              <a:gdLst>
                <a:gd name="T0" fmla="*/ 886 w 1772"/>
                <a:gd name="T1" fmla="*/ 0 h 916"/>
                <a:gd name="T2" fmla="*/ 789 w 1772"/>
                <a:gd name="T3" fmla="*/ 2 h 916"/>
                <a:gd name="T4" fmla="*/ 695 w 1772"/>
                <a:gd name="T5" fmla="*/ 10 h 916"/>
                <a:gd name="T6" fmla="*/ 605 w 1772"/>
                <a:gd name="T7" fmla="*/ 23 h 916"/>
                <a:gd name="T8" fmla="*/ 520 w 1772"/>
                <a:gd name="T9" fmla="*/ 40 h 916"/>
                <a:gd name="T10" fmla="*/ 438 w 1772"/>
                <a:gd name="T11" fmla="*/ 62 h 916"/>
                <a:gd name="T12" fmla="*/ 362 w 1772"/>
                <a:gd name="T13" fmla="*/ 88 h 916"/>
                <a:gd name="T14" fmla="*/ 292 w 1772"/>
                <a:gd name="T15" fmla="*/ 117 h 916"/>
                <a:gd name="T16" fmla="*/ 228 w 1772"/>
                <a:gd name="T17" fmla="*/ 151 h 916"/>
                <a:gd name="T18" fmla="*/ 170 w 1772"/>
                <a:gd name="T19" fmla="*/ 187 h 916"/>
                <a:gd name="T20" fmla="*/ 120 w 1772"/>
                <a:gd name="T21" fmla="*/ 226 h 916"/>
                <a:gd name="T22" fmla="*/ 78 w 1772"/>
                <a:gd name="T23" fmla="*/ 268 h 916"/>
                <a:gd name="T24" fmla="*/ 45 w 1772"/>
                <a:gd name="T25" fmla="*/ 313 h 916"/>
                <a:gd name="T26" fmla="*/ 20 w 1772"/>
                <a:gd name="T27" fmla="*/ 359 h 916"/>
                <a:gd name="T28" fmla="*/ 5 w 1772"/>
                <a:gd name="T29" fmla="*/ 408 h 916"/>
                <a:gd name="T30" fmla="*/ 0 w 1772"/>
                <a:gd name="T31" fmla="*/ 458 h 916"/>
                <a:gd name="T32" fmla="*/ 5 w 1772"/>
                <a:gd name="T33" fmla="*/ 507 h 916"/>
                <a:gd name="T34" fmla="*/ 20 w 1772"/>
                <a:gd name="T35" fmla="*/ 556 h 916"/>
                <a:gd name="T36" fmla="*/ 45 w 1772"/>
                <a:gd name="T37" fmla="*/ 602 h 916"/>
                <a:gd name="T38" fmla="*/ 78 w 1772"/>
                <a:gd name="T39" fmla="*/ 647 h 916"/>
                <a:gd name="T40" fmla="*/ 120 w 1772"/>
                <a:gd name="T41" fmla="*/ 689 h 916"/>
                <a:gd name="T42" fmla="*/ 170 w 1772"/>
                <a:gd name="T43" fmla="*/ 728 h 916"/>
                <a:gd name="T44" fmla="*/ 228 w 1772"/>
                <a:gd name="T45" fmla="*/ 764 h 916"/>
                <a:gd name="T46" fmla="*/ 292 w 1772"/>
                <a:gd name="T47" fmla="*/ 798 h 916"/>
                <a:gd name="T48" fmla="*/ 362 w 1772"/>
                <a:gd name="T49" fmla="*/ 827 h 916"/>
                <a:gd name="T50" fmla="*/ 438 w 1772"/>
                <a:gd name="T51" fmla="*/ 853 h 916"/>
                <a:gd name="T52" fmla="*/ 520 w 1772"/>
                <a:gd name="T53" fmla="*/ 875 h 916"/>
                <a:gd name="T54" fmla="*/ 605 w 1772"/>
                <a:gd name="T55" fmla="*/ 892 h 916"/>
                <a:gd name="T56" fmla="*/ 695 w 1772"/>
                <a:gd name="T57" fmla="*/ 905 h 916"/>
                <a:gd name="T58" fmla="*/ 789 w 1772"/>
                <a:gd name="T59" fmla="*/ 913 h 916"/>
                <a:gd name="T60" fmla="*/ 886 w 1772"/>
                <a:gd name="T61" fmla="*/ 916 h 916"/>
                <a:gd name="T62" fmla="*/ 982 w 1772"/>
                <a:gd name="T63" fmla="*/ 913 h 916"/>
                <a:gd name="T64" fmla="*/ 1076 w 1772"/>
                <a:gd name="T65" fmla="*/ 905 h 916"/>
                <a:gd name="T66" fmla="*/ 1166 w 1772"/>
                <a:gd name="T67" fmla="*/ 892 h 916"/>
                <a:gd name="T68" fmla="*/ 1251 w 1772"/>
                <a:gd name="T69" fmla="*/ 875 h 916"/>
                <a:gd name="T70" fmla="*/ 1333 w 1772"/>
                <a:gd name="T71" fmla="*/ 853 h 916"/>
                <a:gd name="T72" fmla="*/ 1409 w 1772"/>
                <a:gd name="T73" fmla="*/ 827 h 916"/>
                <a:gd name="T74" fmla="*/ 1479 w 1772"/>
                <a:gd name="T75" fmla="*/ 798 h 916"/>
                <a:gd name="T76" fmla="*/ 1543 w 1772"/>
                <a:gd name="T77" fmla="*/ 764 h 916"/>
                <a:gd name="T78" fmla="*/ 1601 w 1772"/>
                <a:gd name="T79" fmla="*/ 728 h 916"/>
                <a:gd name="T80" fmla="*/ 1651 w 1772"/>
                <a:gd name="T81" fmla="*/ 689 h 916"/>
                <a:gd name="T82" fmla="*/ 1693 w 1772"/>
                <a:gd name="T83" fmla="*/ 647 h 916"/>
                <a:gd name="T84" fmla="*/ 1726 w 1772"/>
                <a:gd name="T85" fmla="*/ 602 h 916"/>
                <a:gd name="T86" fmla="*/ 1751 w 1772"/>
                <a:gd name="T87" fmla="*/ 556 h 916"/>
                <a:gd name="T88" fmla="*/ 1766 w 1772"/>
                <a:gd name="T89" fmla="*/ 507 h 916"/>
                <a:gd name="T90" fmla="*/ 1771 w 1772"/>
                <a:gd name="T91" fmla="*/ 458 h 916"/>
                <a:gd name="T92" fmla="*/ 1766 w 1772"/>
                <a:gd name="T93" fmla="*/ 408 h 916"/>
                <a:gd name="T94" fmla="*/ 1751 w 1772"/>
                <a:gd name="T95" fmla="*/ 359 h 916"/>
                <a:gd name="T96" fmla="*/ 1726 w 1772"/>
                <a:gd name="T97" fmla="*/ 313 h 916"/>
                <a:gd name="T98" fmla="*/ 1693 w 1772"/>
                <a:gd name="T99" fmla="*/ 268 h 916"/>
                <a:gd name="T100" fmla="*/ 1651 w 1772"/>
                <a:gd name="T101" fmla="*/ 226 h 916"/>
                <a:gd name="T102" fmla="*/ 1601 w 1772"/>
                <a:gd name="T103" fmla="*/ 187 h 916"/>
                <a:gd name="T104" fmla="*/ 1543 w 1772"/>
                <a:gd name="T105" fmla="*/ 151 h 916"/>
                <a:gd name="T106" fmla="*/ 1479 w 1772"/>
                <a:gd name="T107" fmla="*/ 117 h 916"/>
                <a:gd name="T108" fmla="*/ 1409 w 1772"/>
                <a:gd name="T109" fmla="*/ 88 h 916"/>
                <a:gd name="T110" fmla="*/ 1333 w 1772"/>
                <a:gd name="T111" fmla="*/ 62 h 916"/>
                <a:gd name="T112" fmla="*/ 1251 w 1772"/>
                <a:gd name="T113" fmla="*/ 40 h 916"/>
                <a:gd name="T114" fmla="*/ 1166 w 1772"/>
                <a:gd name="T115" fmla="*/ 23 h 916"/>
                <a:gd name="T116" fmla="*/ 1076 w 1772"/>
                <a:gd name="T117" fmla="*/ 10 h 916"/>
                <a:gd name="T118" fmla="*/ 982 w 1772"/>
                <a:gd name="T119" fmla="*/ 2 h 916"/>
                <a:gd name="T120" fmla="*/ 886 w 1772"/>
                <a:gd name="T121" fmla="*/ 0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2" h="916">
                  <a:moveTo>
                    <a:pt x="886" y="0"/>
                  </a:moveTo>
                  <a:lnTo>
                    <a:pt x="789" y="2"/>
                  </a:lnTo>
                  <a:lnTo>
                    <a:pt x="695" y="10"/>
                  </a:lnTo>
                  <a:lnTo>
                    <a:pt x="605" y="23"/>
                  </a:lnTo>
                  <a:lnTo>
                    <a:pt x="520" y="40"/>
                  </a:lnTo>
                  <a:lnTo>
                    <a:pt x="438" y="62"/>
                  </a:lnTo>
                  <a:lnTo>
                    <a:pt x="362" y="88"/>
                  </a:lnTo>
                  <a:lnTo>
                    <a:pt x="292" y="117"/>
                  </a:lnTo>
                  <a:lnTo>
                    <a:pt x="228" y="151"/>
                  </a:lnTo>
                  <a:lnTo>
                    <a:pt x="170" y="187"/>
                  </a:lnTo>
                  <a:lnTo>
                    <a:pt x="120" y="226"/>
                  </a:lnTo>
                  <a:lnTo>
                    <a:pt x="78" y="268"/>
                  </a:lnTo>
                  <a:lnTo>
                    <a:pt x="45" y="313"/>
                  </a:lnTo>
                  <a:lnTo>
                    <a:pt x="20" y="359"/>
                  </a:lnTo>
                  <a:lnTo>
                    <a:pt x="5" y="408"/>
                  </a:lnTo>
                  <a:lnTo>
                    <a:pt x="0" y="458"/>
                  </a:lnTo>
                  <a:lnTo>
                    <a:pt x="5" y="507"/>
                  </a:lnTo>
                  <a:lnTo>
                    <a:pt x="20" y="556"/>
                  </a:lnTo>
                  <a:lnTo>
                    <a:pt x="45" y="602"/>
                  </a:lnTo>
                  <a:lnTo>
                    <a:pt x="78" y="647"/>
                  </a:lnTo>
                  <a:lnTo>
                    <a:pt x="120" y="689"/>
                  </a:lnTo>
                  <a:lnTo>
                    <a:pt x="170" y="728"/>
                  </a:lnTo>
                  <a:lnTo>
                    <a:pt x="228" y="764"/>
                  </a:lnTo>
                  <a:lnTo>
                    <a:pt x="292" y="798"/>
                  </a:lnTo>
                  <a:lnTo>
                    <a:pt x="362" y="827"/>
                  </a:lnTo>
                  <a:lnTo>
                    <a:pt x="438" y="853"/>
                  </a:lnTo>
                  <a:lnTo>
                    <a:pt x="520" y="875"/>
                  </a:lnTo>
                  <a:lnTo>
                    <a:pt x="605" y="892"/>
                  </a:lnTo>
                  <a:lnTo>
                    <a:pt x="695" y="905"/>
                  </a:lnTo>
                  <a:lnTo>
                    <a:pt x="789" y="913"/>
                  </a:lnTo>
                  <a:lnTo>
                    <a:pt x="886" y="916"/>
                  </a:lnTo>
                  <a:lnTo>
                    <a:pt x="982" y="913"/>
                  </a:lnTo>
                  <a:lnTo>
                    <a:pt x="1076" y="905"/>
                  </a:lnTo>
                  <a:lnTo>
                    <a:pt x="1166" y="892"/>
                  </a:lnTo>
                  <a:lnTo>
                    <a:pt x="1251" y="875"/>
                  </a:lnTo>
                  <a:lnTo>
                    <a:pt x="1333" y="853"/>
                  </a:lnTo>
                  <a:lnTo>
                    <a:pt x="1409" y="827"/>
                  </a:lnTo>
                  <a:lnTo>
                    <a:pt x="1479" y="798"/>
                  </a:lnTo>
                  <a:lnTo>
                    <a:pt x="1543" y="764"/>
                  </a:lnTo>
                  <a:lnTo>
                    <a:pt x="1601" y="728"/>
                  </a:lnTo>
                  <a:lnTo>
                    <a:pt x="1651" y="689"/>
                  </a:lnTo>
                  <a:lnTo>
                    <a:pt x="1693" y="647"/>
                  </a:lnTo>
                  <a:lnTo>
                    <a:pt x="1726" y="602"/>
                  </a:lnTo>
                  <a:lnTo>
                    <a:pt x="1751" y="556"/>
                  </a:lnTo>
                  <a:lnTo>
                    <a:pt x="1766" y="507"/>
                  </a:lnTo>
                  <a:lnTo>
                    <a:pt x="1771" y="458"/>
                  </a:lnTo>
                  <a:lnTo>
                    <a:pt x="1766" y="408"/>
                  </a:lnTo>
                  <a:lnTo>
                    <a:pt x="1751" y="359"/>
                  </a:lnTo>
                  <a:lnTo>
                    <a:pt x="1726" y="313"/>
                  </a:lnTo>
                  <a:lnTo>
                    <a:pt x="1693" y="268"/>
                  </a:lnTo>
                  <a:lnTo>
                    <a:pt x="1651" y="226"/>
                  </a:lnTo>
                  <a:lnTo>
                    <a:pt x="1601" y="187"/>
                  </a:lnTo>
                  <a:lnTo>
                    <a:pt x="1543" y="151"/>
                  </a:lnTo>
                  <a:lnTo>
                    <a:pt x="1479" y="117"/>
                  </a:lnTo>
                  <a:lnTo>
                    <a:pt x="1409" y="88"/>
                  </a:lnTo>
                  <a:lnTo>
                    <a:pt x="1333" y="62"/>
                  </a:lnTo>
                  <a:lnTo>
                    <a:pt x="1251" y="40"/>
                  </a:lnTo>
                  <a:lnTo>
                    <a:pt x="1166" y="23"/>
                  </a:lnTo>
                  <a:lnTo>
                    <a:pt x="1076" y="10"/>
                  </a:lnTo>
                  <a:lnTo>
                    <a:pt x="982" y="2"/>
                  </a:lnTo>
                  <a:lnTo>
                    <a:pt x="886" y="0"/>
                  </a:lnTo>
                  <a:close/>
                </a:path>
              </a:pathLst>
            </a:custGeom>
            <a:solidFill>
              <a:srgbClr val="15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Freeform 64">
              <a:extLst>
                <a:ext uri="{FF2B5EF4-FFF2-40B4-BE49-F238E27FC236}">
                  <a16:creationId xmlns:a16="http://schemas.microsoft.com/office/drawing/2014/main" id="{DE0CAE4F-3762-6F4E-ABBF-E2BE6DE2A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6" y="796"/>
              <a:ext cx="1772" cy="916"/>
            </a:xfrm>
            <a:custGeom>
              <a:avLst/>
              <a:gdLst>
                <a:gd name="T0" fmla="*/ 0 w 1772"/>
                <a:gd name="T1" fmla="*/ 458 h 916"/>
                <a:gd name="T2" fmla="*/ 5 w 1772"/>
                <a:gd name="T3" fmla="*/ 408 h 916"/>
                <a:gd name="T4" fmla="*/ 20 w 1772"/>
                <a:gd name="T5" fmla="*/ 359 h 916"/>
                <a:gd name="T6" fmla="*/ 45 w 1772"/>
                <a:gd name="T7" fmla="*/ 313 h 916"/>
                <a:gd name="T8" fmla="*/ 78 w 1772"/>
                <a:gd name="T9" fmla="*/ 268 h 916"/>
                <a:gd name="T10" fmla="*/ 120 w 1772"/>
                <a:gd name="T11" fmla="*/ 226 h 916"/>
                <a:gd name="T12" fmla="*/ 170 w 1772"/>
                <a:gd name="T13" fmla="*/ 187 h 916"/>
                <a:gd name="T14" fmla="*/ 228 w 1772"/>
                <a:gd name="T15" fmla="*/ 151 h 916"/>
                <a:gd name="T16" fmla="*/ 292 w 1772"/>
                <a:gd name="T17" fmla="*/ 117 h 916"/>
                <a:gd name="T18" fmla="*/ 362 w 1772"/>
                <a:gd name="T19" fmla="*/ 88 h 916"/>
                <a:gd name="T20" fmla="*/ 438 w 1772"/>
                <a:gd name="T21" fmla="*/ 62 h 916"/>
                <a:gd name="T22" fmla="*/ 520 w 1772"/>
                <a:gd name="T23" fmla="*/ 40 h 916"/>
                <a:gd name="T24" fmla="*/ 605 w 1772"/>
                <a:gd name="T25" fmla="*/ 23 h 916"/>
                <a:gd name="T26" fmla="*/ 695 w 1772"/>
                <a:gd name="T27" fmla="*/ 10 h 916"/>
                <a:gd name="T28" fmla="*/ 789 w 1772"/>
                <a:gd name="T29" fmla="*/ 2 h 916"/>
                <a:gd name="T30" fmla="*/ 886 w 1772"/>
                <a:gd name="T31" fmla="*/ 0 h 916"/>
                <a:gd name="T32" fmla="*/ 982 w 1772"/>
                <a:gd name="T33" fmla="*/ 2 h 916"/>
                <a:gd name="T34" fmla="*/ 1076 w 1772"/>
                <a:gd name="T35" fmla="*/ 10 h 916"/>
                <a:gd name="T36" fmla="*/ 1166 w 1772"/>
                <a:gd name="T37" fmla="*/ 23 h 916"/>
                <a:gd name="T38" fmla="*/ 1251 w 1772"/>
                <a:gd name="T39" fmla="*/ 40 h 916"/>
                <a:gd name="T40" fmla="*/ 1333 w 1772"/>
                <a:gd name="T41" fmla="*/ 62 h 916"/>
                <a:gd name="T42" fmla="*/ 1409 w 1772"/>
                <a:gd name="T43" fmla="*/ 88 h 916"/>
                <a:gd name="T44" fmla="*/ 1479 w 1772"/>
                <a:gd name="T45" fmla="*/ 117 h 916"/>
                <a:gd name="T46" fmla="*/ 1543 w 1772"/>
                <a:gd name="T47" fmla="*/ 151 h 916"/>
                <a:gd name="T48" fmla="*/ 1601 w 1772"/>
                <a:gd name="T49" fmla="*/ 187 h 916"/>
                <a:gd name="T50" fmla="*/ 1651 w 1772"/>
                <a:gd name="T51" fmla="*/ 226 h 916"/>
                <a:gd name="T52" fmla="*/ 1693 w 1772"/>
                <a:gd name="T53" fmla="*/ 268 h 916"/>
                <a:gd name="T54" fmla="*/ 1726 w 1772"/>
                <a:gd name="T55" fmla="*/ 313 h 916"/>
                <a:gd name="T56" fmla="*/ 1751 w 1772"/>
                <a:gd name="T57" fmla="*/ 359 h 916"/>
                <a:gd name="T58" fmla="*/ 1766 w 1772"/>
                <a:gd name="T59" fmla="*/ 408 h 916"/>
                <a:gd name="T60" fmla="*/ 1771 w 1772"/>
                <a:gd name="T61" fmla="*/ 458 h 916"/>
                <a:gd name="T62" fmla="*/ 1766 w 1772"/>
                <a:gd name="T63" fmla="*/ 507 h 916"/>
                <a:gd name="T64" fmla="*/ 1751 w 1772"/>
                <a:gd name="T65" fmla="*/ 556 h 916"/>
                <a:gd name="T66" fmla="*/ 1726 w 1772"/>
                <a:gd name="T67" fmla="*/ 602 h 916"/>
                <a:gd name="T68" fmla="*/ 1693 w 1772"/>
                <a:gd name="T69" fmla="*/ 647 h 916"/>
                <a:gd name="T70" fmla="*/ 1651 w 1772"/>
                <a:gd name="T71" fmla="*/ 689 h 916"/>
                <a:gd name="T72" fmla="*/ 1601 w 1772"/>
                <a:gd name="T73" fmla="*/ 728 h 916"/>
                <a:gd name="T74" fmla="*/ 1543 w 1772"/>
                <a:gd name="T75" fmla="*/ 764 h 916"/>
                <a:gd name="T76" fmla="*/ 1479 w 1772"/>
                <a:gd name="T77" fmla="*/ 798 h 916"/>
                <a:gd name="T78" fmla="*/ 1409 w 1772"/>
                <a:gd name="T79" fmla="*/ 827 h 916"/>
                <a:gd name="T80" fmla="*/ 1333 w 1772"/>
                <a:gd name="T81" fmla="*/ 853 h 916"/>
                <a:gd name="T82" fmla="*/ 1251 w 1772"/>
                <a:gd name="T83" fmla="*/ 875 h 916"/>
                <a:gd name="T84" fmla="*/ 1166 w 1772"/>
                <a:gd name="T85" fmla="*/ 892 h 916"/>
                <a:gd name="T86" fmla="*/ 1076 w 1772"/>
                <a:gd name="T87" fmla="*/ 905 h 916"/>
                <a:gd name="T88" fmla="*/ 982 w 1772"/>
                <a:gd name="T89" fmla="*/ 913 h 916"/>
                <a:gd name="T90" fmla="*/ 886 w 1772"/>
                <a:gd name="T91" fmla="*/ 916 h 916"/>
                <a:gd name="T92" fmla="*/ 789 w 1772"/>
                <a:gd name="T93" fmla="*/ 913 h 916"/>
                <a:gd name="T94" fmla="*/ 695 w 1772"/>
                <a:gd name="T95" fmla="*/ 905 h 916"/>
                <a:gd name="T96" fmla="*/ 605 w 1772"/>
                <a:gd name="T97" fmla="*/ 892 h 916"/>
                <a:gd name="T98" fmla="*/ 520 w 1772"/>
                <a:gd name="T99" fmla="*/ 875 h 916"/>
                <a:gd name="T100" fmla="*/ 438 w 1772"/>
                <a:gd name="T101" fmla="*/ 853 h 916"/>
                <a:gd name="T102" fmla="*/ 362 w 1772"/>
                <a:gd name="T103" fmla="*/ 827 h 916"/>
                <a:gd name="T104" fmla="*/ 292 w 1772"/>
                <a:gd name="T105" fmla="*/ 798 h 916"/>
                <a:gd name="T106" fmla="*/ 228 w 1772"/>
                <a:gd name="T107" fmla="*/ 764 h 916"/>
                <a:gd name="T108" fmla="*/ 170 w 1772"/>
                <a:gd name="T109" fmla="*/ 728 h 916"/>
                <a:gd name="T110" fmla="*/ 120 w 1772"/>
                <a:gd name="T111" fmla="*/ 689 h 916"/>
                <a:gd name="T112" fmla="*/ 78 w 1772"/>
                <a:gd name="T113" fmla="*/ 647 h 916"/>
                <a:gd name="T114" fmla="*/ 45 w 1772"/>
                <a:gd name="T115" fmla="*/ 602 h 916"/>
                <a:gd name="T116" fmla="*/ 20 w 1772"/>
                <a:gd name="T117" fmla="*/ 556 h 916"/>
                <a:gd name="T118" fmla="*/ 5 w 1772"/>
                <a:gd name="T119" fmla="*/ 507 h 916"/>
                <a:gd name="T120" fmla="*/ 0 w 1772"/>
                <a:gd name="T121" fmla="*/ 458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2" h="916">
                  <a:moveTo>
                    <a:pt x="0" y="458"/>
                  </a:moveTo>
                  <a:lnTo>
                    <a:pt x="5" y="408"/>
                  </a:lnTo>
                  <a:lnTo>
                    <a:pt x="20" y="359"/>
                  </a:lnTo>
                  <a:lnTo>
                    <a:pt x="45" y="313"/>
                  </a:lnTo>
                  <a:lnTo>
                    <a:pt x="78" y="268"/>
                  </a:lnTo>
                  <a:lnTo>
                    <a:pt x="120" y="226"/>
                  </a:lnTo>
                  <a:lnTo>
                    <a:pt x="170" y="187"/>
                  </a:lnTo>
                  <a:lnTo>
                    <a:pt x="228" y="151"/>
                  </a:lnTo>
                  <a:lnTo>
                    <a:pt x="292" y="117"/>
                  </a:lnTo>
                  <a:lnTo>
                    <a:pt x="362" y="88"/>
                  </a:lnTo>
                  <a:lnTo>
                    <a:pt x="438" y="62"/>
                  </a:lnTo>
                  <a:lnTo>
                    <a:pt x="520" y="40"/>
                  </a:lnTo>
                  <a:lnTo>
                    <a:pt x="605" y="23"/>
                  </a:lnTo>
                  <a:lnTo>
                    <a:pt x="695" y="10"/>
                  </a:lnTo>
                  <a:lnTo>
                    <a:pt x="789" y="2"/>
                  </a:lnTo>
                  <a:lnTo>
                    <a:pt x="886" y="0"/>
                  </a:lnTo>
                  <a:lnTo>
                    <a:pt x="982" y="2"/>
                  </a:lnTo>
                  <a:lnTo>
                    <a:pt x="1076" y="10"/>
                  </a:lnTo>
                  <a:lnTo>
                    <a:pt x="1166" y="23"/>
                  </a:lnTo>
                  <a:lnTo>
                    <a:pt x="1251" y="40"/>
                  </a:lnTo>
                  <a:lnTo>
                    <a:pt x="1333" y="62"/>
                  </a:lnTo>
                  <a:lnTo>
                    <a:pt x="1409" y="88"/>
                  </a:lnTo>
                  <a:lnTo>
                    <a:pt x="1479" y="117"/>
                  </a:lnTo>
                  <a:lnTo>
                    <a:pt x="1543" y="151"/>
                  </a:lnTo>
                  <a:lnTo>
                    <a:pt x="1601" y="187"/>
                  </a:lnTo>
                  <a:lnTo>
                    <a:pt x="1651" y="226"/>
                  </a:lnTo>
                  <a:lnTo>
                    <a:pt x="1693" y="268"/>
                  </a:lnTo>
                  <a:lnTo>
                    <a:pt x="1726" y="313"/>
                  </a:lnTo>
                  <a:lnTo>
                    <a:pt x="1751" y="359"/>
                  </a:lnTo>
                  <a:lnTo>
                    <a:pt x="1766" y="408"/>
                  </a:lnTo>
                  <a:lnTo>
                    <a:pt x="1771" y="458"/>
                  </a:lnTo>
                  <a:lnTo>
                    <a:pt x="1766" y="507"/>
                  </a:lnTo>
                  <a:lnTo>
                    <a:pt x="1751" y="556"/>
                  </a:lnTo>
                  <a:lnTo>
                    <a:pt x="1726" y="602"/>
                  </a:lnTo>
                  <a:lnTo>
                    <a:pt x="1693" y="647"/>
                  </a:lnTo>
                  <a:lnTo>
                    <a:pt x="1651" y="689"/>
                  </a:lnTo>
                  <a:lnTo>
                    <a:pt x="1601" y="728"/>
                  </a:lnTo>
                  <a:lnTo>
                    <a:pt x="1543" y="764"/>
                  </a:lnTo>
                  <a:lnTo>
                    <a:pt x="1479" y="798"/>
                  </a:lnTo>
                  <a:lnTo>
                    <a:pt x="1409" y="827"/>
                  </a:lnTo>
                  <a:lnTo>
                    <a:pt x="1333" y="853"/>
                  </a:lnTo>
                  <a:lnTo>
                    <a:pt x="1251" y="875"/>
                  </a:lnTo>
                  <a:lnTo>
                    <a:pt x="1166" y="892"/>
                  </a:lnTo>
                  <a:lnTo>
                    <a:pt x="1076" y="905"/>
                  </a:lnTo>
                  <a:lnTo>
                    <a:pt x="982" y="913"/>
                  </a:lnTo>
                  <a:lnTo>
                    <a:pt x="886" y="916"/>
                  </a:lnTo>
                  <a:lnTo>
                    <a:pt x="789" y="913"/>
                  </a:lnTo>
                  <a:lnTo>
                    <a:pt x="695" y="905"/>
                  </a:lnTo>
                  <a:lnTo>
                    <a:pt x="605" y="892"/>
                  </a:lnTo>
                  <a:lnTo>
                    <a:pt x="520" y="875"/>
                  </a:lnTo>
                  <a:lnTo>
                    <a:pt x="438" y="853"/>
                  </a:lnTo>
                  <a:lnTo>
                    <a:pt x="362" y="827"/>
                  </a:lnTo>
                  <a:lnTo>
                    <a:pt x="292" y="798"/>
                  </a:lnTo>
                  <a:lnTo>
                    <a:pt x="228" y="764"/>
                  </a:lnTo>
                  <a:lnTo>
                    <a:pt x="170" y="728"/>
                  </a:lnTo>
                  <a:lnTo>
                    <a:pt x="120" y="689"/>
                  </a:lnTo>
                  <a:lnTo>
                    <a:pt x="78" y="647"/>
                  </a:lnTo>
                  <a:lnTo>
                    <a:pt x="45" y="602"/>
                  </a:lnTo>
                  <a:lnTo>
                    <a:pt x="20" y="556"/>
                  </a:lnTo>
                  <a:lnTo>
                    <a:pt x="5" y="507"/>
                  </a:lnTo>
                  <a:lnTo>
                    <a:pt x="0" y="458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0" name="Picture 63">
              <a:extLst>
                <a:ext uri="{FF2B5EF4-FFF2-40B4-BE49-F238E27FC236}">
                  <a16:creationId xmlns:a16="http://schemas.microsoft.com/office/drawing/2014/main" id="{1BCAD1C7-F224-CB16-D81A-FA813ABD83D7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8" y="1033"/>
              <a:ext cx="880" cy="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62">
              <a:extLst>
                <a:ext uri="{FF2B5EF4-FFF2-40B4-BE49-F238E27FC236}">
                  <a16:creationId xmlns:a16="http://schemas.microsoft.com/office/drawing/2014/main" id="{362DC0D9-4110-BE62-8B2F-D26CE0FEE7B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9" y="1256"/>
              <a:ext cx="780" cy="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Freeform 61">
              <a:extLst>
                <a:ext uri="{FF2B5EF4-FFF2-40B4-BE49-F238E27FC236}">
                  <a16:creationId xmlns:a16="http://schemas.microsoft.com/office/drawing/2014/main" id="{8505EB2D-C9D8-F09F-CD5A-42F189780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2" y="1465"/>
              <a:ext cx="1772" cy="822"/>
            </a:xfrm>
            <a:custGeom>
              <a:avLst/>
              <a:gdLst>
                <a:gd name="T0" fmla="*/ 886 w 1772"/>
                <a:gd name="T1" fmla="*/ 0 h 822"/>
                <a:gd name="T2" fmla="*/ 782 w 1772"/>
                <a:gd name="T3" fmla="*/ 2 h 822"/>
                <a:gd name="T4" fmla="*/ 682 w 1772"/>
                <a:gd name="T5" fmla="*/ 10 h 822"/>
                <a:gd name="T6" fmla="*/ 587 w 1772"/>
                <a:gd name="T7" fmla="*/ 23 h 822"/>
                <a:gd name="T8" fmla="*/ 496 w 1772"/>
                <a:gd name="T9" fmla="*/ 41 h 822"/>
                <a:gd name="T10" fmla="*/ 410 w 1772"/>
                <a:gd name="T11" fmla="*/ 63 h 822"/>
                <a:gd name="T12" fmla="*/ 331 w 1772"/>
                <a:gd name="T13" fmla="*/ 90 h 822"/>
                <a:gd name="T14" fmla="*/ 259 w 1772"/>
                <a:gd name="T15" fmla="*/ 120 h 822"/>
                <a:gd name="T16" fmla="*/ 194 w 1772"/>
                <a:gd name="T17" fmla="*/ 153 h 822"/>
                <a:gd name="T18" fmla="*/ 137 w 1772"/>
                <a:gd name="T19" fmla="*/ 190 h 822"/>
                <a:gd name="T20" fmla="*/ 90 w 1772"/>
                <a:gd name="T21" fmla="*/ 230 h 822"/>
                <a:gd name="T22" fmla="*/ 51 w 1772"/>
                <a:gd name="T23" fmla="*/ 272 h 822"/>
                <a:gd name="T24" fmla="*/ 23 w 1772"/>
                <a:gd name="T25" fmla="*/ 316 h 822"/>
                <a:gd name="T26" fmla="*/ 5 w 1772"/>
                <a:gd name="T27" fmla="*/ 363 h 822"/>
                <a:gd name="T28" fmla="*/ 0 w 1772"/>
                <a:gd name="T29" fmla="*/ 411 h 822"/>
                <a:gd name="T30" fmla="*/ 5 w 1772"/>
                <a:gd name="T31" fmla="*/ 458 h 822"/>
                <a:gd name="T32" fmla="*/ 23 w 1772"/>
                <a:gd name="T33" fmla="*/ 505 h 822"/>
                <a:gd name="T34" fmla="*/ 51 w 1772"/>
                <a:gd name="T35" fmla="*/ 549 h 822"/>
                <a:gd name="T36" fmla="*/ 90 w 1772"/>
                <a:gd name="T37" fmla="*/ 591 h 822"/>
                <a:gd name="T38" fmla="*/ 137 w 1772"/>
                <a:gd name="T39" fmla="*/ 631 h 822"/>
                <a:gd name="T40" fmla="*/ 194 w 1772"/>
                <a:gd name="T41" fmla="*/ 668 h 822"/>
                <a:gd name="T42" fmla="*/ 259 w 1772"/>
                <a:gd name="T43" fmla="*/ 701 h 822"/>
                <a:gd name="T44" fmla="*/ 331 w 1772"/>
                <a:gd name="T45" fmla="*/ 731 h 822"/>
                <a:gd name="T46" fmla="*/ 410 w 1772"/>
                <a:gd name="T47" fmla="*/ 758 h 822"/>
                <a:gd name="T48" fmla="*/ 496 w 1772"/>
                <a:gd name="T49" fmla="*/ 780 h 822"/>
                <a:gd name="T50" fmla="*/ 587 w 1772"/>
                <a:gd name="T51" fmla="*/ 798 h 822"/>
                <a:gd name="T52" fmla="*/ 682 w 1772"/>
                <a:gd name="T53" fmla="*/ 811 h 822"/>
                <a:gd name="T54" fmla="*/ 782 w 1772"/>
                <a:gd name="T55" fmla="*/ 819 h 822"/>
                <a:gd name="T56" fmla="*/ 886 w 1772"/>
                <a:gd name="T57" fmla="*/ 822 h 822"/>
                <a:gd name="T58" fmla="*/ 989 w 1772"/>
                <a:gd name="T59" fmla="*/ 819 h 822"/>
                <a:gd name="T60" fmla="*/ 1089 w 1772"/>
                <a:gd name="T61" fmla="*/ 811 h 822"/>
                <a:gd name="T62" fmla="*/ 1184 w 1772"/>
                <a:gd name="T63" fmla="*/ 798 h 822"/>
                <a:gd name="T64" fmla="*/ 1275 w 1772"/>
                <a:gd name="T65" fmla="*/ 780 h 822"/>
                <a:gd name="T66" fmla="*/ 1361 w 1772"/>
                <a:gd name="T67" fmla="*/ 758 h 822"/>
                <a:gd name="T68" fmla="*/ 1440 w 1772"/>
                <a:gd name="T69" fmla="*/ 731 h 822"/>
                <a:gd name="T70" fmla="*/ 1512 w 1772"/>
                <a:gd name="T71" fmla="*/ 701 h 822"/>
                <a:gd name="T72" fmla="*/ 1577 w 1772"/>
                <a:gd name="T73" fmla="*/ 668 h 822"/>
                <a:gd name="T74" fmla="*/ 1634 w 1772"/>
                <a:gd name="T75" fmla="*/ 631 h 822"/>
                <a:gd name="T76" fmla="*/ 1681 w 1772"/>
                <a:gd name="T77" fmla="*/ 591 h 822"/>
                <a:gd name="T78" fmla="*/ 1720 w 1772"/>
                <a:gd name="T79" fmla="*/ 549 h 822"/>
                <a:gd name="T80" fmla="*/ 1748 w 1772"/>
                <a:gd name="T81" fmla="*/ 505 h 822"/>
                <a:gd name="T82" fmla="*/ 1766 w 1772"/>
                <a:gd name="T83" fmla="*/ 458 h 822"/>
                <a:gd name="T84" fmla="*/ 1772 w 1772"/>
                <a:gd name="T85" fmla="*/ 411 h 822"/>
                <a:gd name="T86" fmla="*/ 1766 w 1772"/>
                <a:gd name="T87" fmla="*/ 363 h 822"/>
                <a:gd name="T88" fmla="*/ 1748 w 1772"/>
                <a:gd name="T89" fmla="*/ 316 h 822"/>
                <a:gd name="T90" fmla="*/ 1720 w 1772"/>
                <a:gd name="T91" fmla="*/ 272 h 822"/>
                <a:gd name="T92" fmla="*/ 1681 w 1772"/>
                <a:gd name="T93" fmla="*/ 230 h 822"/>
                <a:gd name="T94" fmla="*/ 1634 w 1772"/>
                <a:gd name="T95" fmla="*/ 190 h 822"/>
                <a:gd name="T96" fmla="*/ 1577 w 1772"/>
                <a:gd name="T97" fmla="*/ 153 h 822"/>
                <a:gd name="T98" fmla="*/ 1512 w 1772"/>
                <a:gd name="T99" fmla="*/ 120 h 822"/>
                <a:gd name="T100" fmla="*/ 1440 w 1772"/>
                <a:gd name="T101" fmla="*/ 90 h 822"/>
                <a:gd name="T102" fmla="*/ 1361 w 1772"/>
                <a:gd name="T103" fmla="*/ 63 h 822"/>
                <a:gd name="T104" fmla="*/ 1275 w 1772"/>
                <a:gd name="T105" fmla="*/ 41 h 822"/>
                <a:gd name="T106" fmla="*/ 1184 w 1772"/>
                <a:gd name="T107" fmla="*/ 23 h 822"/>
                <a:gd name="T108" fmla="*/ 1089 w 1772"/>
                <a:gd name="T109" fmla="*/ 10 h 822"/>
                <a:gd name="T110" fmla="*/ 989 w 1772"/>
                <a:gd name="T111" fmla="*/ 2 h 822"/>
                <a:gd name="T112" fmla="*/ 886 w 1772"/>
                <a:gd name="T113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72" h="822">
                  <a:moveTo>
                    <a:pt x="886" y="0"/>
                  </a:moveTo>
                  <a:lnTo>
                    <a:pt x="782" y="2"/>
                  </a:lnTo>
                  <a:lnTo>
                    <a:pt x="682" y="10"/>
                  </a:lnTo>
                  <a:lnTo>
                    <a:pt x="587" y="23"/>
                  </a:lnTo>
                  <a:lnTo>
                    <a:pt x="496" y="41"/>
                  </a:lnTo>
                  <a:lnTo>
                    <a:pt x="410" y="63"/>
                  </a:lnTo>
                  <a:lnTo>
                    <a:pt x="331" y="90"/>
                  </a:lnTo>
                  <a:lnTo>
                    <a:pt x="259" y="120"/>
                  </a:lnTo>
                  <a:lnTo>
                    <a:pt x="194" y="153"/>
                  </a:lnTo>
                  <a:lnTo>
                    <a:pt x="137" y="190"/>
                  </a:lnTo>
                  <a:lnTo>
                    <a:pt x="90" y="230"/>
                  </a:lnTo>
                  <a:lnTo>
                    <a:pt x="51" y="272"/>
                  </a:lnTo>
                  <a:lnTo>
                    <a:pt x="23" y="316"/>
                  </a:lnTo>
                  <a:lnTo>
                    <a:pt x="5" y="363"/>
                  </a:lnTo>
                  <a:lnTo>
                    <a:pt x="0" y="411"/>
                  </a:lnTo>
                  <a:lnTo>
                    <a:pt x="5" y="458"/>
                  </a:lnTo>
                  <a:lnTo>
                    <a:pt x="23" y="505"/>
                  </a:lnTo>
                  <a:lnTo>
                    <a:pt x="51" y="549"/>
                  </a:lnTo>
                  <a:lnTo>
                    <a:pt x="90" y="591"/>
                  </a:lnTo>
                  <a:lnTo>
                    <a:pt x="137" y="631"/>
                  </a:lnTo>
                  <a:lnTo>
                    <a:pt x="194" y="668"/>
                  </a:lnTo>
                  <a:lnTo>
                    <a:pt x="259" y="701"/>
                  </a:lnTo>
                  <a:lnTo>
                    <a:pt x="331" y="731"/>
                  </a:lnTo>
                  <a:lnTo>
                    <a:pt x="410" y="758"/>
                  </a:lnTo>
                  <a:lnTo>
                    <a:pt x="496" y="780"/>
                  </a:lnTo>
                  <a:lnTo>
                    <a:pt x="587" y="798"/>
                  </a:lnTo>
                  <a:lnTo>
                    <a:pt x="682" y="811"/>
                  </a:lnTo>
                  <a:lnTo>
                    <a:pt x="782" y="819"/>
                  </a:lnTo>
                  <a:lnTo>
                    <a:pt x="886" y="822"/>
                  </a:lnTo>
                  <a:lnTo>
                    <a:pt x="989" y="819"/>
                  </a:lnTo>
                  <a:lnTo>
                    <a:pt x="1089" y="811"/>
                  </a:lnTo>
                  <a:lnTo>
                    <a:pt x="1184" y="798"/>
                  </a:lnTo>
                  <a:lnTo>
                    <a:pt x="1275" y="780"/>
                  </a:lnTo>
                  <a:lnTo>
                    <a:pt x="1361" y="758"/>
                  </a:lnTo>
                  <a:lnTo>
                    <a:pt x="1440" y="731"/>
                  </a:lnTo>
                  <a:lnTo>
                    <a:pt x="1512" y="701"/>
                  </a:lnTo>
                  <a:lnTo>
                    <a:pt x="1577" y="668"/>
                  </a:lnTo>
                  <a:lnTo>
                    <a:pt x="1634" y="631"/>
                  </a:lnTo>
                  <a:lnTo>
                    <a:pt x="1681" y="591"/>
                  </a:lnTo>
                  <a:lnTo>
                    <a:pt x="1720" y="549"/>
                  </a:lnTo>
                  <a:lnTo>
                    <a:pt x="1748" y="505"/>
                  </a:lnTo>
                  <a:lnTo>
                    <a:pt x="1766" y="458"/>
                  </a:lnTo>
                  <a:lnTo>
                    <a:pt x="1772" y="411"/>
                  </a:lnTo>
                  <a:lnTo>
                    <a:pt x="1766" y="363"/>
                  </a:lnTo>
                  <a:lnTo>
                    <a:pt x="1748" y="316"/>
                  </a:lnTo>
                  <a:lnTo>
                    <a:pt x="1720" y="272"/>
                  </a:lnTo>
                  <a:lnTo>
                    <a:pt x="1681" y="230"/>
                  </a:lnTo>
                  <a:lnTo>
                    <a:pt x="1634" y="190"/>
                  </a:lnTo>
                  <a:lnTo>
                    <a:pt x="1577" y="153"/>
                  </a:lnTo>
                  <a:lnTo>
                    <a:pt x="1512" y="120"/>
                  </a:lnTo>
                  <a:lnTo>
                    <a:pt x="1440" y="90"/>
                  </a:lnTo>
                  <a:lnTo>
                    <a:pt x="1361" y="63"/>
                  </a:lnTo>
                  <a:lnTo>
                    <a:pt x="1275" y="41"/>
                  </a:lnTo>
                  <a:lnTo>
                    <a:pt x="1184" y="23"/>
                  </a:lnTo>
                  <a:lnTo>
                    <a:pt x="1089" y="10"/>
                  </a:lnTo>
                  <a:lnTo>
                    <a:pt x="989" y="2"/>
                  </a:lnTo>
                  <a:lnTo>
                    <a:pt x="886" y="0"/>
                  </a:lnTo>
                  <a:close/>
                </a:path>
              </a:pathLst>
            </a:custGeom>
            <a:solidFill>
              <a:srgbClr val="15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Freeform 60">
              <a:extLst>
                <a:ext uri="{FF2B5EF4-FFF2-40B4-BE49-F238E27FC236}">
                  <a16:creationId xmlns:a16="http://schemas.microsoft.com/office/drawing/2014/main" id="{BE53C701-E3D4-DE41-5E9F-57B9436BB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2" y="1465"/>
              <a:ext cx="1772" cy="822"/>
            </a:xfrm>
            <a:custGeom>
              <a:avLst/>
              <a:gdLst>
                <a:gd name="T0" fmla="*/ 0 w 1772"/>
                <a:gd name="T1" fmla="*/ 411 h 822"/>
                <a:gd name="T2" fmla="*/ 5 w 1772"/>
                <a:gd name="T3" fmla="*/ 363 h 822"/>
                <a:gd name="T4" fmla="*/ 23 w 1772"/>
                <a:gd name="T5" fmla="*/ 316 h 822"/>
                <a:gd name="T6" fmla="*/ 51 w 1772"/>
                <a:gd name="T7" fmla="*/ 272 h 822"/>
                <a:gd name="T8" fmla="*/ 90 w 1772"/>
                <a:gd name="T9" fmla="*/ 230 h 822"/>
                <a:gd name="T10" fmla="*/ 137 w 1772"/>
                <a:gd name="T11" fmla="*/ 190 h 822"/>
                <a:gd name="T12" fmla="*/ 194 w 1772"/>
                <a:gd name="T13" fmla="*/ 153 h 822"/>
                <a:gd name="T14" fmla="*/ 259 w 1772"/>
                <a:gd name="T15" fmla="*/ 120 h 822"/>
                <a:gd name="T16" fmla="*/ 331 w 1772"/>
                <a:gd name="T17" fmla="*/ 90 h 822"/>
                <a:gd name="T18" fmla="*/ 410 w 1772"/>
                <a:gd name="T19" fmla="*/ 63 h 822"/>
                <a:gd name="T20" fmla="*/ 496 w 1772"/>
                <a:gd name="T21" fmla="*/ 41 h 822"/>
                <a:gd name="T22" fmla="*/ 587 w 1772"/>
                <a:gd name="T23" fmla="*/ 23 h 822"/>
                <a:gd name="T24" fmla="*/ 682 w 1772"/>
                <a:gd name="T25" fmla="*/ 10 h 822"/>
                <a:gd name="T26" fmla="*/ 782 w 1772"/>
                <a:gd name="T27" fmla="*/ 2 h 822"/>
                <a:gd name="T28" fmla="*/ 886 w 1772"/>
                <a:gd name="T29" fmla="*/ 0 h 822"/>
                <a:gd name="T30" fmla="*/ 989 w 1772"/>
                <a:gd name="T31" fmla="*/ 2 h 822"/>
                <a:gd name="T32" fmla="*/ 1089 w 1772"/>
                <a:gd name="T33" fmla="*/ 10 h 822"/>
                <a:gd name="T34" fmla="*/ 1184 w 1772"/>
                <a:gd name="T35" fmla="*/ 23 h 822"/>
                <a:gd name="T36" fmla="*/ 1275 w 1772"/>
                <a:gd name="T37" fmla="*/ 41 h 822"/>
                <a:gd name="T38" fmla="*/ 1361 w 1772"/>
                <a:gd name="T39" fmla="*/ 63 h 822"/>
                <a:gd name="T40" fmla="*/ 1440 w 1772"/>
                <a:gd name="T41" fmla="*/ 90 h 822"/>
                <a:gd name="T42" fmla="*/ 1512 w 1772"/>
                <a:gd name="T43" fmla="*/ 120 h 822"/>
                <a:gd name="T44" fmla="*/ 1577 w 1772"/>
                <a:gd name="T45" fmla="*/ 153 h 822"/>
                <a:gd name="T46" fmla="*/ 1634 w 1772"/>
                <a:gd name="T47" fmla="*/ 190 h 822"/>
                <a:gd name="T48" fmla="*/ 1681 w 1772"/>
                <a:gd name="T49" fmla="*/ 230 h 822"/>
                <a:gd name="T50" fmla="*/ 1720 w 1772"/>
                <a:gd name="T51" fmla="*/ 272 h 822"/>
                <a:gd name="T52" fmla="*/ 1748 w 1772"/>
                <a:gd name="T53" fmla="*/ 316 h 822"/>
                <a:gd name="T54" fmla="*/ 1766 w 1772"/>
                <a:gd name="T55" fmla="*/ 363 h 822"/>
                <a:gd name="T56" fmla="*/ 1772 w 1772"/>
                <a:gd name="T57" fmla="*/ 411 h 822"/>
                <a:gd name="T58" fmla="*/ 1766 w 1772"/>
                <a:gd name="T59" fmla="*/ 458 h 822"/>
                <a:gd name="T60" fmla="*/ 1748 w 1772"/>
                <a:gd name="T61" fmla="*/ 505 h 822"/>
                <a:gd name="T62" fmla="*/ 1720 w 1772"/>
                <a:gd name="T63" fmla="*/ 549 h 822"/>
                <a:gd name="T64" fmla="*/ 1681 w 1772"/>
                <a:gd name="T65" fmla="*/ 591 h 822"/>
                <a:gd name="T66" fmla="*/ 1634 w 1772"/>
                <a:gd name="T67" fmla="*/ 631 h 822"/>
                <a:gd name="T68" fmla="*/ 1577 w 1772"/>
                <a:gd name="T69" fmla="*/ 668 h 822"/>
                <a:gd name="T70" fmla="*/ 1512 w 1772"/>
                <a:gd name="T71" fmla="*/ 701 h 822"/>
                <a:gd name="T72" fmla="*/ 1440 w 1772"/>
                <a:gd name="T73" fmla="*/ 731 h 822"/>
                <a:gd name="T74" fmla="*/ 1361 w 1772"/>
                <a:gd name="T75" fmla="*/ 758 h 822"/>
                <a:gd name="T76" fmla="*/ 1275 w 1772"/>
                <a:gd name="T77" fmla="*/ 780 h 822"/>
                <a:gd name="T78" fmla="*/ 1184 w 1772"/>
                <a:gd name="T79" fmla="*/ 798 h 822"/>
                <a:gd name="T80" fmla="*/ 1089 w 1772"/>
                <a:gd name="T81" fmla="*/ 811 h 822"/>
                <a:gd name="T82" fmla="*/ 989 w 1772"/>
                <a:gd name="T83" fmla="*/ 819 h 822"/>
                <a:gd name="T84" fmla="*/ 886 w 1772"/>
                <a:gd name="T85" fmla="*/ 822 h 822"/>
                <a:gd name="T86" fmla="*/ 782 w 1772"/>
                <a:gd name="T87" fmla="*/ 819 h 822"/>
                <a:gd name="T88" fmla="*/ 682 w 1772"/>
                <a:gd name="T89" fmla="*/ 811 h 822"/>
                <a:gd name="T90" fmla="*/ 587 w 1772"/>
                <a:gd name="T91" fmla="*/ 798 h 822"/>
                <a:gd name="T92" fmla="*/ 496 w 1772"/>
                <a:gd name="T93" fmla="*/ 780 h 822"/>
                <a:gd name="T94" fmla="*/ 410 w 1772"/>
                <a:gd name="T95" fmla="*/ 758 h 822"/>
                <a:gd name="T96" fmla="*/ 331 w 1772"/>
                <a:gd name="T97" fmla="*/ 731 h 822"/>
                <a:gd name="T98" fmla="*/ 259 w 1772"/>
                <a:gd name="T99" fmla="*/ 701 h 822"/>
                <a:gd name="T100" fmla="*/ 194 w 1772"/>
                <a:gd name="T101" fmla="*/ 668 h 822"/>
                <a:gd name="T102" fmla="*/ 137 w 1772"/>
                <a:gd name="T103" fmla="*/ 631 h 822"/>
                <a:gd name="T104" fmla="*/ 90 w 1772"/>
                <a:gd name="T105" fmla="*/ 591 h 822"/>
                <a:gd name="T106" fmla="*/ 51 w 1772"/>
                <a:gd name="T107" fmla="*/ 549 h 822"/>
                <a:gd name="T108" fmla="*/ 23 w 1772"/>
                <a:gd name="T109" fmla="*/ 505 h 822"/>
                <a:gd name="T110" fmla="*/ 5 w 1772"/>
                <a:gd name="T111" fmla="*/ 458 h 822"/>
                <a:gd name="T112" fmla="*/ 0 w 1772"/>
                <a:gd name="T113" fmla="*/ 411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72" h="822">
                  <a:moveTo>
                    <a:pt x="0" y="411"/>
                  </a:moveTo>
                  <a:lnTo>
                    <a:pt x="5" y="363"/>
                  </a:lnTo>
                  <a:lnTo>
                    <a:pt x="23" y="316"/>
                  </a:lnTo>
                  <a:lnTo>
                    <a:pt x="51" y="272"/>
                  </a:lnTo>
                  <a:lnTo>
                    <a:pt x="90" y="230"/>
                  </a:lnTo>
                  <a:lnTo>
                    <a:pt x="137" y="190"/>
                  </a:lnTo>
                  <a:lnTo>
                    <a:pt x="194" y="153"/>
                  </a:lnTo>
                  <a:lnTo>
                    <a:pt x="259" y="120"/>
                  </a:lnTo>
                  <a:lnTo>
                    <a:pt x="331" y="90"/>
                  </a:lnTo>
                  <a:lnTo>
                    <a:pt x="410" y="63"/>
                  </a:lnTo>
                  <a:lnTo>
                    <a:pt x="496" y="41"/>
                  </a:lnTo>
                  <a:lnTo>
                    <a:pt x="587" y="23"/>
                  </a:lnTo>
                  <a:lnTo>
                    <a:pt x="682" y="10"/>
                  </a:lnTo>
                  <a:lnTo>
                    <a:pt x="782" y="2"/>
                  </a:lnTo>
                  <a:lnTo>
                    <a:pt x="886" y="0"/>
                  </a:lnTo>
                  <a:lnTo>
                    <a:pt x="989" y="2"/>
                  </a:lnTo>
                  <a:lnTo>
                    <a:pt x="1089" y="10"/>
                  </a:lnTo>
                  <a:lnTo>
                    <a:pt x="1184" y="23"/>
                  </a:lnTo>
                  <a:lnTo>
                    <a:pt x="1275" y="41"/>
                  </a:lnTo>
                  <a:lnTo>
                    <a:pt x="1361" y="63"/>
                  </a:lnTo>
                  <a:lnTo>
                    <a:pt x="1440" y="90"/>
                  </a:lnTo>
                  <a:lnTo>
                    <a:pt x="1512" y="120"/>
                  </a:lnTo>
                  <a:lnTo>
                    <a:pt x="1577" y="153"/>
                  </a:lnTo>
                  <a:lnTo>
                    <a:pt x="1634" y="190"/>
                  </a:lnTo>
                  <a:lnTo>
                    <a:pt x="1681" y="230"/>
                  </a:lnTo>
                  <a:lnTo>
                    <a:pt x="1720" y="272"/>
                  </a:lnTo>
                  <a:lnTo>
                    <a:pt x="1748" y="316"/>
                  </a:lnTo>
                  <a:lnTo>
                    <a:pt x="1766" y="363"/>
                  </a:lnTo>
                  <a:lnTo>
                    <a:pt x="1772" y="411"/>
                  </a:lnTo>
                  <a:lnTo>
                    <a:pt x="1766" y="458"/>
                  </a:lnTo>
                  <a:lnTo>
                    <a:pt x="1748" y="505"/>
                  </a:lnTo>
                  <a:lnTo>
                    <a:pt x="1720" y="549"/>
                  </a:lnTo>
                  <a:lnTo>
                    <a:pt x="1681" y="591"/>
                  </a:lnTo>
                  <a:lnTo>
                    <a:pt x="1634" y="631"/>
                  </a:lnTo>
                  <a:lnTo>
                    <a:pt x="1577" y="668"/>
                  </a:lnTo>
                  <a:lnTo>
                    <a:pt x="1512" y="701"/>
                  </a:lnTo>
                  <a:lnTo>
                    <a:pt x="1440" y="731"/>
                  </a:lnTo>
                  <a:lnTo>
                    <a:pt x="1361" y="758"/>
                  </a:lnTo>
                  <a:lnTo>
                    <a:pt x="1275" y="780"/>
                  </a:lnTo>
                  <a:lnTo>
                    <a:pt x="1184" y="798"/>
                  </a:lnTo>
                  <a:lnTo>
                    <a:pt x="1089" y="811"/>
                  </a:lnTo>
                  <a:lnTo>
                    <a:pt x="989" y="819"/>
                  </a:lnTo>
                  <a:lnTo>
                    <a:pt x="886" y="822"/>
                  </a:lnTo>
                  <a:lnTo>
                    <a:pt x="782" y="819"/>
                  </a:lnTo>
                  <a:lnTo>
                    <a:pt x="682" y="811"/>
                  </a:lnTo>
                  <a:lnTo>
                    <a:pt x="587" y="798"/>
                  </a:lnTo>
                  <a:lnTo>
                    <a:pt x="496" y="780"/>
                  </a:lnTo>
                  <a:lnTo>
                    <a:pt x="410" y="758"/>
                  </a:lnTo>
                  <a:lnTo>
                    <a:pt x="331" y="731"/>
                  </a:lnTo>
                  <a:lnTo>
                    <a:pt x="259" y="701"/>
                  </a:lnTo>
                  <a:lnTo>
                    <a:pt x="194" y="668"/>
                  </a:lnTo>
                  <a:lnTo>
                    <a:pt x="137" y="631"/>
                  </a:lnTo>
                  <a:lnTo>
                    <a:pt x="90" y="591"/>
                  </a:lnTo>
                  <a:lnTo>
                    <a:pt x="51" y="549"/>
                  </a:lnTo>
                  <a:lnTo>
                    <a:pt x="23" y="505"/>
                  </a:lnTo>
                  <a:lnTo>
                    <a:pt x="5" y="458"/>
                  </a:lnTo>
                  <a:lnTo>
                    <a:pt x="0" y="411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4" name="Picture 59">
              <a:extLst>
                <a:ext uri="{FF2B5EF4-FFF2-40B4-BE49-F238E27FC236}">
                  <a16:creationId xmlns:a16="http://schemas.microsoft.com/office/drawing/2014/main" id="{40F37FBD-E088-FC0E-7F63-81D827B2A8D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1" y="1765"/>
              <a:ext cx="940" cy="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Freeform 58">
              <a:extLst>
                <a:ext uri="{FF2B5EF4-FFF2-40B4-BE49-F238E27FC236}">
                  <a16:creationId xmlns:a16="http://schemas.microsoft.com/office/drawing/2014/main" id="{F7144765-6753-7AC5-E5A6-03CDE94A7D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1" y="3398"/>
              <a:ext cx="1974" cy="1210"/>
            </a:xfrm>
            <a:custGeom>
              <a:avLst/>
              <a:gdLst>
                <a:gd name="T0" fmla="*/ 891 w 1974"/>
                <a:gd name="T1" fmla="*/ 2 h 1210"/>
                <a:gd name="T2" fmla="*/ 709 w 1974"/>
                <a:gd name="T3" fmla="*/ 24 h 1210"/>
                <a:gd name="T4" fmla="*/ 541 w 1974"/>
                <a:gd name="T5" fmla="*/ 65 h 1210"/>
                <a:gd name="T6" fmla="*/ 389 w 1974"/>
                <a:gd name="T7" fmla="*/ 123 h 1210"/>
                <a:gd name="T8" fmla="*/ 258 w 1974"/>
                <a:gd name="T9" fmla="*/ 196 h 1210"/>
                <a:gd name="T10" fmla="*/ 150 w 1974"/>
                <a:gd name="T11" fmla="*/ 283 h 1210"/>
                <a:gd name="T12" fmla="*/ 68 w 1974"/>
                <a:gd name="T13" fmla="*/ 382 h 1210"/>
                <a:gd name="T14" fmla="*/ 17 w 1974"/>
                <a:gd name="T15" fmla="*/ 490 h 1210"/>
                <a:gd name="T16" fmla="*/ 0 w 1974"/>
                <a:gd name="T17" fmla="*/ 605 h 1210"/>
                <a:gd name="T18" fmla="*/ 17 w 1974"/>
                <a:gd name="T19" fmla="*/ 719 h 1210"/>
                <a:gd name="T20" fmla="*/ 68 w 1974"/>
                <a:gd name="T21" fmla="*/ 827 h 1210"/>
                <a:gd name="T22" fmla="*/ 150 w 1974"/>
                <a:gd name="T23" fmla="*/ 926 h 1210"/>
                <a:gd name="T24" fmla="*/ 258 w 1974"/>
                <a:gd name="T25" fmla="*/ 1013 h 1210"/>
                <a:gd name="T26" fmla="*/ 389 w 1974"/>
                <a:gd name="T27" fmla="*/ 1086 h 1210"/>
                <a:gd name="T28" fmla="*/ 541 w 1974"/>
                <a:gd name="T29" fmla="*/ 1145 h 1210"/>
                <a:gd name="T30" fmla="*/ 709 w 1974"/>
                <a:gd name="T31" fmla="*/ 1185 h 1210"/>
                <a:gd name="T32" fmla="*/ 891 w 1974"/>
                <a:gd name="T33" fmla="*/ 1207 h 1210"/>
                <a:gd name="T34" fmla="*/ 1082 w 1974"/>
                <a:gd name="T35" fmla="*/ 1207 h 1210"/>
                <a:gd name="T36" fmla="*/ 1264 w 1974"/>
                <a:gd name="T37" fmla="*/ 1185 h 1210"/>
                <a:gd name="T38" fmla="*/ 1432 w 1974"/>
                <a:gd name="T39" fmla="*/ 1145 h 1210"/>
                <a:gd name="T40" fmla="*/ 1584 w 1974"/>
                <a:gd name="T41" fmla="*/ 1086 h 1210"/>
                <a:gd name="T42" fmla="*/ 1715 w 1974"/>
                <a:gd name="T43" fmla="*/ 1013 h 1210"/>
                <a:gd name="T44" fmla="*/ 1823 w 1974"/>
                <a:gd name="T45" fmla="*/ 926 h 1210"/>
                <a:gd name="T46" fmla="*/ 1905 w 1974"/>
                <a:gd name="T47" fmla="*/ 827 h 1210"/>
                <a:gd name="T48" fmla="*/ 1956 w 1974"/>
                <a:gd name="T49" fmla="*/ 719 h 1210"/>
                <a:gd name="T50" fmla="*/ 1973 w 1974"/>
                <a:gd name="T51" fmla="*/ 605 h 1210"/>
                <a:gd name="T52" fmla="*/ 1956 w 1974"/>
                <a:gd name="T53" fmla="*/ 490 h 1210"/>
                <a:gd name="T54" fmla="*/ 1905 w 1974"/>
                <a:gd name="T55" fmla="*/ 382 h 1210"/>
                <a:gd name="T56" fmla="*/ 1823 w 1974"/>
                <a:gd name="T57" fmla="*/ 283 h 1210"/>
                <a:gd name="T58" fmla="*/ 1715 w 1974"/>
                <a:gd name="T59" fmla="*/ 196 h 1210"/>
                <a:gd name="T60" fmla="*/ 1584 w 1974"/>
                <a:gd name="T61" fmla="*/ 123 h 1210"/>
                <a:gd name="T62" fmla="*/ 1432 w 1974"/>
                <a:gd name="T63" fmla="*/ 65 h 1210"/>
                <a:gd name="T64" fmla="*/ 1264 w 1974"/>
                <a:gd name="T65" fmla="*/ 24 h 1210"/>
                <a:gd name="T66" fmla="*/ 1082 w 1974"/>
                <a:gd name="T67" fmla="*/ 2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74" h="1210">
                  <a:moveTo>
                    <a:pt x="986" y="0"/>
                  </a:moveTo>
                  <a:lnTo>
                    <a:pt x="891" y="2"/>
                  </a:lnTo>
                  <a:lnTo>
                    <a:pt x="799" y="10"/>
                  </a:lnTo>
                  <a:lnTo>
                    <a:pt x="709" y="24"/>
                  </a:lnTo>
                  <a:lnTo>
                    <a:pt x="623" y="42"/>
                  </a:lnTo>
                  <a:lnTo>
                    <a:pt x="541" y="65"/>
                  </a:lnTo>
                  <a:lnTo>
                    <a:pt x="463" y="92"/>
                  </a:lnTo>
                  <a:lnTo>
                    <a:pt x="389" y="123"/>
                  </a:lnTo>
                  <a:lnTo>
                    <a:pt x="321" y="158"/>
                  </a:lnTo>
                  <a:lnTo>
                    <a:pt x="258" y="196"/>
                  </a:lnTo>
                  <a:lnTo>
                    <a:pt x="201" y="238"/>
                  </a:lnTo>
                  <a:lnTo>
                    <a:pt x="150" y="283"/>
                  </a:lnTo>
                  <a:lnTo>
                    <a:pt x="106" y="331"/>
                  </a:lnTo>
                  <a:lnTo>
                    <a:pt x="68" y="382"/>
                  </a:lnTo>
                  <a:lnTo>
                    <a:pt x="39" y="435"/>
                  </a:lnTo>
                  <a:lnTo>
                    <a:pt x="17" y="490"/>
                  </a:lnTo>
                  <a:lnTo>
                    <a:pt x="4" y="546"/>
                  </a:lnTo>
                  <a:lnTo>
                    <a:pt x="0" y="605"/>
                  </a:lnTo>
                  <a:lnTo>
                    <a:pt x="4" y="663"/>
                  </a:lnTo>
                  <a:lnTo>
                    <a:pt x="17" y="719"/>
                  </a:lnTo>
                  <a:lnTo>
                    <a:pt x="39" y="774"/>
                  </a:lnTo>
                  <a:lnTo>
                    <a:pt x="68" y="827"/>
                  </a:lnTo>
                  <a:lnTo>
                    <a:pt x="106" y="878"/>
                  </a:lnTo>
                  <a:lnTo>
                    <a:pt x="150" y="926"/>
                  </a:lnTo>
                  <a:lnTo>
                    <a:pt x="201" y="971"/>
                  </a:lnTo>
                  <a:lnTo>
                    <a:pt x="258" y="1013"/>
                  </a:lnTo>
                  <a:lnTo>
                    <a:pt x="321" y="1051"/>
                  </a:lnTo>
                  <a:lnTo>
                    <a:pt x="389" y="1086"/>
                  </a:lnTo>
                  <a:lnTo>
                    <a:pt x="463" y="1117"/>
                  </a:lnTo>
                  <a:lnTo>
                    <a:pt x="541" y="1145"/>
                  </a:lnTo>
                  <a:lnTo>
                    <a:pt x="623" y="1167"/>
                  </a:lnTo>
                  <a:lnTo>
                    <a:pt x="709" y="1185"/>
                  </a:lnTo>
                  <a:lnTo>
                    <a:pt x="799" y="1199"/>
                  </a:lnTo>
                  <a:lnTo>
                    <a:pt x="891" y="1207"/>
                  </a:lnTo>
                  <a:lnTo>
                    <a:pt x="986" y="1210"/>
                  </a:lnTo>
                  <a:lnTo>
                    <a:pt x="1082" y="1207"/>
                  </a:lnTo>
                  <a:lnTo>
                    <a:pt x="1174" y="1199"/>
                  </a:lnTo>
                  <a:lnTo>
                    <a:pt x="1264" y="1185"/>
                  </a:lnTo>
                  <a:lnTo>
                    <a:pt x="1350" y="1167"/>
                  </a:lnTo>
                  <a:lnTo>
                    <a:pt x="1432" y="1145"/>
                  </a:lnTo>
                  <a:lnTo>
                    <a:pt x="1510" y="1117"/>
                  </a:lnTo>
                  <a:lnTo>
                    <a:pt x="1584" y="1086"/>
                  </a:lnTo>
                  <a:lnTo>
                    <a:pt x="1652" y="1051"/>
                  </a:lnTo>
                  <a:lnTo>
                    <a:pt x="1715" y="1013"/>
                  </a:lnTo>
                  <a:lnTo>
                    <a:pt x="1772" y="971"/>
                  </a:lnTo>
                  <a:lnTo>
                    <a:pt x="1823" y="926"/>
                  </a:lnTo>
                  <a:lnTo>
                    <a:pt x="1867" y="878"/>
                  </a:lnTo>
                  <a:lnTo>
                    <a:pt x="1905" y="827"/>
                  </a:lnTo>
                  <a:lnTo>
                    <a:pt x="1934" y="774"/>
                  </a:lnTo>
                  <a:lnTo>
                    <a:pt x="1956" y="719"/>
                  </a:lnTo>
                  <a:lnTo>
                    <a:pt x="1969" y="663"/>
                  </a:lnTo>
                  <a:lnTo>
                    <a:pt x="1973" y="605"/>
                  </a:lnTo>
                  <a:lnTo>
                    <a:pt x="1969" y="546"/>
                  </a:lnTo>
                  <a:lnTo>
                    <a:pt x="1956" y="490"/>
                  </a:lnTo>
                  <a:lnTo>
                    <a:pt x="1934" y="435"/>
                  </a:lnTo>
                  <a:lnTo>
                    <a:pt x="1905" y="382"/>
                  </a:lnTo>
                  <a:lnTo>
                    <a:pt x="1867" y="331"/>
                  </a:lnTo>
                  <a:lnTo>
                    <a:pt x="1823" y="283"/>
                  </a:lnTo>
                  <a:lnTo>
                    <a:pt x="1772" y="238"/>
                  </a:lnTo>
                  <a:lnTo>
                    <a:pt x="1715" y="196"/>
                  </a:lnTo>
                  <a:lnTo>
                    <a:pt x="1652" y="158"/>
                  </a:lnTo>
                  <a:lnTo>
                    <a:pt x="1584" y="123"/>
                  </a:lnTo>
                  <a:lnTo>
                    <a:pt x="1510" y="92"/>
                  </a:lnTo>
                  <a:lnTo>
                    <a:pt x="1432" y="65"/>
                  </a:lnTo>
                  <a:lnTo>
                    <a:pt x="1350" y="42"/>
                  </a:lnTo>
                  <a:lnTo>
                    <a:pt x="1264" y="24"/>
                  </a:lnTo>
                  <a:lnTo>
                    <a:pt x="1174" y="10"/>
                  </a:lnTo>
                  <a:lnTo>
                    <a:pt x="1082" y="2"/>
                  </a:lnTo>
                  <a:lnTo>
                    <a:pt x="986" y="0"/>
                  </a:lnTo>
                  <a:close/>
                </a:path>
              </a:pathLst>
            </a:custGeom>
            <a:solidFill>
              <a:srgbClr val="15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Freeform 57">
              <a:extLst>
                <a:ext uri="{FF2B5EF4-FFF2-40B4-BE49-F238E27FC236}">
                  <a16:creationId xmlns:a16="http://schemas.microsoft.com/office/drawing/2014/main" id="{9C74D47C-8DE0-AD6E-2230-8A52CBDFF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1" y="3398"/>
              <a:ext cx="1974" cy="1210"/>
            </a:xfrm>
            <a:custGeom>
              <a:avLst/>
              <a:gdLst>
                <a:gd name="T0" fmla="*/ 4 w 1974"/>
                <a:gd name="T1" fmla="*/ 546 h 1210"/>
                <a:gd name="T2" fmla="*/ 39 w 1974"/>
                <a:gd name="T3" fmla="*/ 435 h 1210"/>
                <a:gd name="T4" fmla="*/ 106 w 1974"/>
                <a:gd name="T5" fmla="*/ 331 h 1210"/>
                <a:gd name="T6" fmla="*/ 201 w 1974"/>
                <a:gd name="T7" fmla="*/ 238 h 1210"/>
                <a:gd name="T8" fmla="*/ 321 w 1974"/>
                <a:gd name="T9" fmla="*/ 158 h 1210"/>
                <a:gd name="T10" fmla="*/ 463 w 1974"/>
                <a:gd name="T11" fmla="*/ 92 h 1210"/>
                <a:gd name="T12" fmla="*/ 623 w 1974"/>
                <a:gd name="T13" fmla="*/ 42 h 1210"/>
                <a:gd name="T14" fmla="*/ 799 w 1974"/>
                <a:gd name="T15" fmla="*/ 10 h 1210"/>
                <a:gd name="T16" fmla="*/ 986 w 1974"/>
                <a:gd name="T17" fmla="*/ 0 h 1210"/>
                <a:gd name="T18" fmla="*/ 1174 w 1974"/>
                <a:gd name="T19" fmla="*/ 10 h 1210"/>
                <a:gd name="T20" fmla="*/ 1350 w 1974"/>
                <a:gd name="T21" fmla="*/ 42 h 1210"/>
                <a:gd name="T22" fmla="*/ 1510 w 1974"/>
                <a:gd name="T23" fmla="*/ 92 h 1210"/>
                <a:gd name="T24" fmla="*/ 1652 w 1974"/>
                <a:gd name="T25" fmla="*/ 158 h 1210"/>
                <a:gd name="T26" fmla="*/ 1772 w 1974"/>
                <a:gd name="T27" fmla="*/ 238 h 1210"/>
                <a:gd name="T28" fmla="*/ 1867 w 1974"/>
                <a:gd name="T29" fmla="*/ 331 h 1210"/>
                <a:gd name="T30" fmla="*/ 1934 w 1974"/>
                <a:gd name="T31" fmla="*/ 435 h 1210"/>
                <a:gd name="T32" fmla="*/ 1969 w 1974"/>
                <a:gd name="T33" fmla="*/ 546 h 1210"/>
                <a:gd name="T34" fmla="*/ 1969 w 1974"/>
                <a:gd name="T35" fmla="*/ 663 h 1210"/>
                <a:gd name="T36" fmla="*/ 1934 w 1974"/>
                <a:gd name="T37" fmla="*/ 774 h 1210"/>
                <a:gd name="T38" fmla="*/ 1867 w 1974"/>
                <a:gd name="T39" fmla="*/ 878 h 1210"/>
                <a:gd name="T40" fmla="*/ 1772 w 1974"/>
                <a:gd name="T41" fmla="*/ 971 h 1210"/>
                <a:gd name="T42" fmla="*/ 1652 w 1974"/>
                <a:gd name="T43" fmla="*/ 1051 h 1210"/>
                <a:gd name="T44" fmla="*/ 1510 w 1974"/>
                <a:gd name="T45" fmla="*/ 1117 h 1210"/>
                <a:gd name="T46" fmla="*/ 1350 w 1974"/>
                <a:gd name="T47" fmla="*/ 1167 h 1210"/>
                <a:gd name="T48" fmla="*/ 1174 w 1974"/>
                <a:gd name="T49" fmla="*/ 1199 h 1210"/>
                <a:gd name="T50" fmla="*/ 986 w 1974"/>
                <a:gd name="T51" fmla="*/ 1210 h 1210"/>
                <a:gd name="T52" fmla="*/ 799 w 1974"/>
                <a:gd name="T53" fmla="*/ 1199 h 1210"/>
                <a:gd name="T54" fmla="*/ 623 w 1974"/>
                <a:gd name="T55" fmla="*/ 1167 h 1210"/>
                <a:gd name="T56" fmla="*/ 463 w 1974"/>
                <a:gd name="T57" fmla="*/ 1117 h 1210"/>
                <a:gd name="T58" fmla="*/ 321 w 1974"/>
                <a:gd name="T59" fmla="*/ 1051 h 1210"/>
                <a:gd name="T60" fmla="*/ 201 w 1974"/>
                <a:gd name="T61" fmla="*/ 971 h 1210"/>
                <a:gd name="T62" fmla="*/ 106 w 1974"/>
                <a:gd name="T63" fmla="*/ 878 h 1210"/>
                <a:gd name="T64" fmla="*/ 39 w 1974"/>
                <a:gd name="T65" fmla="*/ 774 h 1210"/>
                <a:gd name="T66" fmla="*/ 4 w 1974"/>
                <a:gd name="T67" fmla="*/ 663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74" h="1210">
                  <a:moveTo>
                    <a:pt x="0" y="605"/>
                  </a:moveTo>
                  <a:lnTo>
                    <a:pt x="4" y="546"/>
                  </a:lnTo>
                  <a:lnTo>
                    <a:pt x="17" y="490"/>
                  </a:lnTo>
                  <a:lnTo>
                    <a:pt x="39" y="435"/>
                  </a:lnTo>
                  <a:lnTo>
                    <a:pt x="68" y="382"/>
                  </a:lnTo>
                  <a:lnTo>
                    <a:pt x="106" y="331"/>
                  </a:lnTo>
                  <a:lnTo>
                    <a:pt x="150" y="283"/>
                  </a:lnTo>
                  <a:lnTo>
                    <a:pt x="201" y="238"/>
                  </a:lnTo>
                  <a:lnTo>
                    <a:pt x="258" y="196"/>
                  </a:lnTo>
                  <a:lnTo>
                    <a:pt x="321" y="158"/>
                  </a:lnTo>
                  <a:lnTo>
                    <a:pt x="389" y="123"/>
                  </a:lnTo>
                  <a:lnTo>
                    <a:pt x="463" y="92"/>
                  </a:lnTo>
                  <a:lnTo>
                    <a:pt x="541" y="65"/>
                  </a:lnTo>
                  <a:lnTo>
                    <a:pt x="623" y="42"/>
                  </a:lnTo>
                  <a:lnTo>
                    <a:pt x="709" y="24"/>
                  </a:lnTo>
                  <a:lnTo>
                    <a:pt x="799" y="10"/>
                  </a:lnTo>
                  <a:lnTo>
                    <a:pt x="891" y="2"/>
                  </a:lnTo>
                  <a:lnTo>
                    <a:pt x="986" y="0"/>
                  </a:lnTo>
                  <a:lnTo>
                    <a:pt x="1082" y="2"/>
                  </a:lnTo>
                  <a:lnTo>
                    <a:pt x="1174" y="10"/>
                  </a:lnTo>
                  <a:lnTo>
                    <a:pt x="1264" y="24"/>
                  </a:lnTo>
                  <a:lnTo>
                    <a:pt x="1350" y="42"/>
                  </a:lnTo>
                  <a:lnTo>
                    <a:pt x="1432" y="65"/>
                  </a:lnTo>
                  <a:lnTo>
                    <a:pt x="1510" y="92"/>
                  </a:lnTo>
                  <a:lnTo>
                    <a:pt x="1584" y="123"/>
                  </a:lnTo>
                  <a:lnTo>
                    <a:pt x="1652" y="158"/>
                  </a:lnTo>
                  <a:lnTo>
                    <a:pt x="1715" y="196"/>
                  </a:lnTo>
                  <a:lnTo>
                    <a:pt x="1772" y="238"/>
                  </a:lnTo>
                  <a:lnTo>
                    <a:pt x="1823" y="283"/>
                  </a:lnTo>
                  <a:lnTo>
                    <a:pt x="1867" y="331"/>
                  </a:lnTo>
                  <a:lnTo>
                    <a:pt x="1905" y="382"/>
                  </a:lnTo>
                  <a:lnTo>
                    <a:pt x="1934" y="435"/>
                  </a:lnTo>
                  <a:lnTo>
                    <a:pt x="1956" y="490"/>
                  </a:lnTo>
                  <a:lnTo>
                    <a:pt x="1969" y="546"/>
                  </a:lnTo>
                  <a:lnTo>
                    <a:pt x="1973" y="605"/>
                  </a:lnTo>
                  <a:lnTo>
                    <a:pt x="1969" y="663"/>
                  </a:lnTo>
                  <a:lnTo>
                    <a:pt x="1956" y="719"/>
                  </a:lnTo>
                  <a:lnTo>
                    <a:pt x="1934" y="774"/>
                  </a:lnTo>
                  <a:lnTo>
                    <a:pt x="1905" y="827"/>
                  </a:lnTo>
                  <a:lnTo>
                    <a:pt x="1867" y="878"/>
                  </a:lnTo>
                  <a:lnTo>
                    <a:pt x="1823" y="926"/>
                  </a:lnTo>
                  <a:lnTo>
                    <a:pt x="1772" y="971"/>
                  </a:lnTo>
                  <a:lnTo>
                    <a:pt x="1715" y="1013"/>
                  </a:lnTo>
                  <a:lnTo>
                    <a:pt x="1652" y="1051"/>
                  </a:lnTo>
                  <a:lnTo>
                    <a:pt x="1584" y="1086"/>
                  </a:lnTo>
                  <a:lnTo>
                    <a:pt x="1510" y="1117"/>
                  </a:lnTo>
                  <a:lnTo>
                    <a:pt x="1432" y="1145"/>
                  </a:lnTo>
                  <a:lnTo>
                    <a:pt x="1350" y="1167"/>
                  </a:lnTo>
                  <a:lnTo>
                    <a:pt x="1264" y="1185"/>
                  </a:lnTo>
                  <a:lnTo>
                    <a:pt x="1174" y="1199"/>
                  </a:lnTo>
                  <a:lnTo>
                    <a:pt x="1082" y="1207"/>
                  </a:lnTo>
                  <a:lnTo>
                    <a:pt x="986" y="1210"/>
                  </a:lnTo>
                  <a:lnTo>
                    <a:pt x="891" y="1207"/>
                  </a:lnTo>
                  <a:lnTo>
                    <a:pt x="799" y="1199"/>
                  </a:lnTo>
                  <a:lnTo>
                    <a:pt x="709" y="1185"/>
                  </a:lnTo>
                  <a:lnTo>
                    <a:pt x="623" y="1167"/>
                  </a:lnTo>
                  <a:lnTo>
                    <a:pt x="541" y="1145"/>
                  </a:lnTo>
                  <a:lnTo>
                    <a:pt x="463" y="1117"/>
                  </a:lnTo>
                  <a:lnTo>
                    <a:pt x="389" y="1086"/>
                  </a:lnTo>
                  <a:lnTo>
                    <a:pt x="321" y="1051"/>
                  </a:lnTo>
                  <a:lnTo>
                    <a:pt x="258" y="1013"/>
                  </a:lnTo>
                  <a:lnTo>
                    <a:pt x="201" y="971"/>
                  </a:lnTo>
                  <a:lnTo>
                    <a:pt x="150" y="926"/>
                  </a:lnTo>
                  <a:lnTo>
                    <a:pt x="106" y="878"/>
                  </a:lnTo>
                  <a:lnTo>
                    <a:pt x="68" y="827"/>
                  </a:lnTo>
                  <a:lnTo>
                    <a:pt x="39" y="774"/>
                  </a:lnTo>
                  <a:lnTo>
                    <a:pt x="17" y="719"/>
                  </a:lnTo>
                  <a:lnTo>
                    <a:pt x="4" y="663"/>
                  </a:lnTo>
                  <a:lnTo>
                    <a:pt x="0" y="605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7" name="Picture 56">
              <a:extLst>
                <a:ext uri="{FF2B5EF4-FFF2-40B4-BE49-F238E27FC236}">
                  <a16:creationId xmlns:a16="http://schemas.microsoft.com/office/drawing/2014/main" id="{8C60CDB1-3A2F-2771-FD03-F30B29D29BDD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4" y="3719"/>
              <a:ext cx="100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55">
              <a:extLst>
                <a:ext uri="{FF2B5EF4-FFF2-40B4-BE49-F238E27FC236}">
                  <a16:creationId xmlns:a16="http://schemas.microsoft.com/office/drawing/2014/main" id="{DCF62329-FDE3-770F-A24B-8E99A3D743DB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9" y="3911"/>
              <a:ext cx="90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54">
              <a:extLst>
                <a:ext uri="{FF2B5EF4-FFF2-40B4-BE49-F238E27FC236}">
                  <a16:creationId xmlns:a16="http://schemas.microsoft.com/office/drawing/2014/main" id="{EF8C48E5-9786-9D2F-BFF3-ECE05B1B898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7" y="4103"/>
              <a:ext cx="110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53">
              <a:extLst>
                <a:ext uri="{FF2B5EF4-FFF2-40B4-BE49-F238E27FC236}">
                  <a16:creationId xmlns:a16="http://schemas.microsoft.com/office/drawing/2014/main" id="{D796F08C-5026-095A-6030-3AF598395EF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8" y="3756"/>
              <a:ext cx="2120" cy="11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Freeform 52">
              <a:extLst>
                <a:ext uri="{FF2B5EF4-FFF2-40B4-BE49-F238E27FC236}">
                  <a16:creationId xmlns:a16="http://schemas.microsoft.com/office/drawing/2014/main" id="{41E3068B-42E9-B371-0F39-F0053B77D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1179"/>
              <a:ext cx="1917" cy="1083"/>
            </a:xfrm>
            <a:custGeom>
              <a:avLst/>
              <a:gdLst>
                <a:gd name="T0" fmla="*/ 866 w 1917"/>
                <a:gd name="T1" fmla="*/ 2 h 1083"/>
                <a:gd name="T2" fmla="*/ 689 w 1917"/>
                <a:gd name="T3" fmla="*/ 21 h 1083"/>
                <a:gd name="T4" fmla="*/ 525 w 1917"/>
                <a:gd name="T5" fmla="*/ 58 h 1083"/>
                <a:gd name="T6" fmla="*/ 378 w 1917"/>
                <a:gd name="T7" fmla="*/ 110 h 1083"/>
                <a:gd name="T8" fmla="*/ 250 w 1917"/>
                <a:gd name="T9" fmla="*/ 176 h 1083"/>
                <a:gd name="T10" fmla="*/ 145 w 1917"/>
                <a:gd name="T11" fmla="*/ 254 h 1083"/>
                <a:gd name="T12" fmla="*/ 66 w 1917"/>
                <a:gd name="T13" fmla="*/ 342 h 1083"/>
                <a:gd name="T14" fmla="*/ 17 w 1917"/>
                <a:gd name="T15" fmla="*/ 438 h 1083"/>
                <a:gd name="T16" fmla="*/ 0 w 1917"/>
                <a:gd name="T17" fmla="*/ 541 h 1083"/>
                <a:gd name="T18" fmla="*/ 17 w 1917"/>
                <a:gd name="T19" fmla="*/ 644 h 1083"/>
                <a:gd name="T20" fmla="*/ 66 w 1917"/>
                <a:gd name="T21" fmla="*/ 740 h 1083"/>
                <a:gd name="T22" fmla="*/ 145 w 1917"/>
                <a:gd name="T23" fmla="*/ 828 h 1083"/>
                <a:gd name="T24" fmla="*/ 250 w 1917"/>
                <a:gd name="T25" fmla="*/ 906 h 1083"/>
                <a:gd name="T26" fmla="*/ 378 w 1917"/>
                <a:gd name="T27" fmla="*/ 972 h 1083"/>
                <a:gd name="T28" fmla="*/ 525 w 1917"/>
                <a:gd name="T29" fmla="*/ 1024 h 1083"/>
                <a:gd name="T30" fmla="*/ 689 w 1917"/>
                <a:gd name="T31" fmla="*/ 1061 h 1083"/>
                <a:gd name="T32" fmla="*/ 866 w 1917"/>
                <a:gd name="T33" fmla="*/ 1080 h 1083"/>
                <a:gd name="T34" fmla="*/ 1050 w 1917"/>
                <a:gd name="T35" fmla="*/ 1080 h 1083"/>
                <a:gd name="T36" fmla="*/ 1227 w 1917"/>
                <a:gd name="T37" fmla="*/ 1061 h 1083"/>
                <a:gd name="T38" fmla="*/ 1391 w 1917"/>
                <a:gd name="T39" fmla="*/ 1024 h 1083"/>
                <a:gd name="T40" fmla="*/ 1538 w 1917"/>
                <a:gd name="T41" fmla="*/ 972 h 1083"/>
                <a:gd name="T42" fmla="*/ 1666 w 1917"/>
                <a:gd name="T43" fmla="*/ 906 h 1083"/>
                <a:gd name="T44" fmla="*/ 1771 w 1917"/>
                <a:gd name="T45" fmla="*/ 828 h 1083"/>
                <a:gd name="T46" fmla="*/ 1849 w 1917"/>
                <a:gd name="T47" fmla="*/ 740 h 1083"/>
                <a:gd name="T48" fmla="*/ 1899 w 1917"/>
                <a:gd name="T49" fmla="*/ 644 h 1083"/>
                <a:gd name="T50" fmla="*/ 1917 w 1917"/>
                <a:gd name="T51" fmla="*/ 541 h 1083"/>
                <a:gd name="T52" fmla="*/ 1899 w 1917"/>
                <a:gd name="T53" fmla="*/ 438 h 1083"/>
                <a:gd name="T54" fmla="*/ 1849 w 1917"/>
                <a:gd name="T55" fmla="*/ 342 h 1083"/>
                <a:gd name="T56" fmla="*/ 1771 w 1917"/>
                <a:gd name="T57" fmla="*/ 254 h 1083"/>
                <a:gd name="T58" fmla="*/ 1666 w 1917"/>
                <a:gd name="T59" fmla="*/ 176 h 1083"/>
                <a:gd name="T60" fmla="*/ 1538 w 1917"/>
                <a:gd name="T61" fmla="*/ 110 h 1083"/>
                <a:gd name="T62" fmla="*/ 1391 w 1917"/>
                <a:gd name="T63" fmla="*/ 58 h 1083"/>
                <a:gd name="T64" fmla="*/ 1227 w 1917"/>
                <a:gd name="T65" fmla="*/ 21 h 1083"/>
                <a:gd name="T66" fmla="*/ 1050 w 1917"/>
                <a:gd name="T67" fmla="*/ 2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17" h="1083">
                  <a:moveTo>
                    <a:pt x="958" y="0"/>
                  </a:moveTo>
                  <a:lnTo>
                    <a:pt x="866" y="2"/>
                  </a:lnTo>
                  <a:lnTo>
                    <a:pt x="776" y="9"/>
                  </a:lnTo>
                  <a:lnTo>
                    <a:pt x="689" y="21"/>
                  </a:lnTo>
                  <a:lnTo>
                    <a:pt x="605" y="37"/>
                  </a:lnTo>
                  <a:lnTo>
                    <a:pt x="525" y="58"/>
                  </a:lnTo>
                  <a:lnTo>
                    <a:pt x="449" y="82"/>
                  </a:lnTo>
                  <a:lnTo>
                    <a:pt x="378" y="110"/>
                  </a:lnTo>
                  <a:lnTo>
                    <a:pt x="312" y="141"/>
                  </a:lnTo>
                  <a:lnTo>
                    <a:pt x="250" y="176"/>
                  </a:lnTo>
                  <a:lnTo>
                    <a:pt x="195" y="213"/>
                  </a:lnTo>
                  <a:lnTo>
                    <a:pt x="145" y="254"/>
                  </a:lnTo>
                  <a:lnTo>
                    <a:pt x="103" y="297"/>
                  </a:lnTo>
                  <a:lnTo>
                    <a:pt x="66" y="342"/>
                  </a:lnTo>
                  <a:lnTo>
                    <a:pt x="38" y="389"/>
                  </a:lnTo>
                  <a:lnTo>
                    <a:pt x="17" y="438"/>
                  </a:lnTo>
                  <a:lnTo>
                    <a:pt x="4" y="489"/>
                  </a:lnTo>
                  <a:lnTo>
                    <a:pt x="0" y="541"/>
                  </a:lnTo>
                  <a:lnTo>
                    <a:pt x="4" y="593"/>
                  </a:lnTo>
                  <a:lnTo>
                    <a:pt x="17" y="644"/>
                  </a:lnTo>
                  <a:lnTo>
                    <a:pt x="38" y="693"/>
                  </a:lnTo>
                  <a:lnTo>
                    <a:pt x="66" y="740"/>
                  </a:lnTo>
                  <a:lnTo>
                    <a:pt x="103" y="786"/>
                  </a:lnTo>
                  <a:lnTo>
                    <a:pt x="145" y="828"/>
                  </a:lnTo>
                  <a:lnTo>
                    <a:pt x="195" y="869"/>
                  </a:lnTo>
                  <a:lnTo>
                    <a:pt x="250" y="906"/>
                  </a:lnTo>
                  <a:lnTo>
                    <a:pt x="312" y="941"/>
                  </a:lnTo>
                  <a:lnTo>
                    <a:pt x="378" y="972"/>
                  </a:lnTo>
                  <a:lnTo>
                    <a:pt x="449" y="1000"/>
                  </a:lnTo>
                  <a:lnTo>
                    <a:pt x="525" y="1024"/>
                  </a:lnTo>
                  <a:lnTo>
                    <a:pt x="605" y="1045"/>
                  </a:lnTo>
                  <a:lnTo>
                    <a:pt x="689" y="1061"/>
                  </a:lnTo>
                  <a:lnTo>
                    <a:pt x="776" y="1073"/>
                  </a:lnTo>
                  <a:lnTo>
                    <a:pt x="866" y="1080"/>
                  </a:lnTo>
                  <a:lnTo>
                    <a:pt x="958" y="1082"/>
                  </a:lnTo>
                  <a:lnTo>
                    <a:pt x="1050" y="1080"/>
                  </a:lnTo>
                  <a:lnTo>
                    <a:pt x="1140" y="1073"/>
                  </a:lnTo>
                  <a:lnTo>
                    <a:pt x="1227" y="1061"/>
                  </a:lnTo>
                  <a:lnTo>
                    <a:pt x="1311" y="1045"/>
                  </a:lnTo>
                  <a:lnTo>
                    <a:pt x="1391" y="1024"/>
                  </a:lnTo>
                  <a:lnTo>
                    <a:pt x="1467" y="1000"/>
                  </a:lnTo>
                  <a:lnTo>
                    <a:pt x="1538" y="972"/>
                  </a:lnTo>
                  <a:lnTo>
                    <a:pt x="1604" y="941"/>
                  </a:lnTo>
                  <a:lnTo>
                    <a:pt x="1666" y="906"/>
                  </a:lnTo>
                  <a:lnTo>
                    <a:pt x="1721" y="869"/>
                  </a:lnTo>
                  <a:lnTo>
                    <a:pt x="1771" y="828"/>
                  </a:lnTo>
                  <a:lnTo>
                    <a:pt x="1813" y="786"/>
                  </a:lnTo>
                  <a:lnTo>
                    <a:pt x="1849" y="740"/>
                  </a:lnTo>
                  <a:lnTo>
                    <a:pt x="1878" y="693"/>
                  </a:lnTo>
                  <a:lnTo>
                    <a:pt x="1899" y="644"/>
                  </a:lnTo>
                  <a:lnTo>
                    <a:pt x="1912" y="593"/>
                  </a:lnTo>
                  <a:lnTo>
                    <a:pt x="1917" y="541"/>
                  </a:lnTo>
                  <a:lnTo>
                    <a:pt x="1912" y="489"/>
                  </a:lnTo>
                  <a:lnTo>
                    <a:pt x="1899" y="438"/>
                  </a:lnTo>
                  <a:lnTo>
                    <a:pt x="1878" y="389"/>
                  </a:lnTo>
                  <a:lnTo>
                    <a:pt x="1849" y="342"/>
                  </a:lnTo>
                  <a:lnTo>
                    <a:pt x="1813" y="297"/>
                  </a:lnTo>
                  <a:lnTo>
                    <a:pt x="1771" y="254"/>
                  </a:lnTo>
                  <a:lnTo>
                    <a:pt x="1721" y="213"/>
                  </a:lnTo>
                  <a:lnTo>
                    <a:pt x="1666" y="176"/>
                  </a:lnTo>
                  <a:lnTo>
                    <a:pt x="1604" y="141"/>
                  </a:lnTo>
                  <a:lnTo>
                    <a:pt x="1538" y="110"/>
                  </a:lnTo>
                  <a:lnTo>
                    <a:pt x="1467" y="82"/>
                  </a:lnTo>
                  <a:lnTo>
                    <a:pt x="1391" y="58"/>
                  </a:lnTo>
                  <a:lnTo>
                    <a:pt x="1311" y="37"/>
                  </a:lnTo>
                  <a:lnTo>
                    <a:pt x="1227" y="21"/>
                  </a:lnTo>
                  <a:lnTo>
                    <a:pt x="1140" y="9"/>
                  </a:lnTo>
                  <a:lnTo>
                    <a:pt x="1050" y="2"/>
                  </a:lnTo>
                  <a:lnTo>
                    <a:pt x="958" y="0"/>
                  </a:lnTo>
                  <a:close/>
                </a:path>
              </a:pathLst>
            </a:custGeom>
            <a:solidFill>
              <a:srgbClr val="15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Freeform 51">
              <a:extLst>
                <a:ext uri="{FF2B5EF4-FFF2-40B4-BE49-F238E27FC236}">
                  <a16:creationId xmlns:a16="http://schemas.microsoft.com/office/drawing/2014/main" id="{9B3CCEA7-3C44-FC63-7BB1-F391E465E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1179"/>
              <a:ext cx="1917" cy="1083"/>
            </a:xfrm>
            <a:custGeom>
              <a:avLst/>
              <a:gdLst>
                <a:gd name="T0" fmla="*/ 4 w 1917"/>
                <a:gd name="T1" fmla="*/ 489 h 1083"/>
                <a:gd name="T2" fmla="*/ 38 w 1917"/>
                <a:gd name="T3" fmla="*/ 389 h 1083"/>
                <a:gd name="T4" fmla="*/ 103 w 1917"/>
                <a:gd name="T5" fmla="*/ 297 h 1083"/>
                <a:gd name="T6" fmla="*/ 195 w 1917"/>
                <a:gd name="T7" fmla="*/ 213 h 1083"/>
                <a:gd name="T8" fmla="*/ 312 w 1917"/>
                <a:gd name="T9" fmla="*/ 141 h 1083"/>
                <a:gd name="T10" fmla="*/ 449 w 1917"/>
                <a:gd name="T11" fmla="*/ 82 h 1083"/>
                <a:gd name="T12" fmla="*/ 605 w 1917"/>
                <a:gd name="T13" fmla="*/ 37 h 1083"/>
                <a:gd name="T14" fmla="*/ 776 w 1917"/>
                <a:gd name="T15" fmla="*/ 9 h 1083"/>
                <a:gd name="T16" fmla="*/ 958 w 1917"/>
                <a:gd name="T17" fmla="*/ 0 h 1083"/>
                <a:gd name="T18" fmla="*/ 1140 w 1917"/>
                <a:gd name="T19" fmla="*/ 9 h 1083"/>
                <a:gd name="T20" fmla="*/ 1311 w 1917"/>
                <a:gd name="T21" fmla="*/ 37 h 1083"/>
                <a:gd name="T22" fmla="*/ 1467 w 1917"/>
                <a:gd name="T23" fmla="*/ 82 h 1083"/>
                <a:gd name="T24" fmla="*/ 1604 w 1917"/>
                <a:gd name="T25" fmla="*/ 141 h 1083"/>
                <a:gd name="T26" fmla="*/ 1721 w 1917"/>
                <a:gd name="T27" fmla="*/ 213 h 1083"/>
                <a:gd name="T28" fmla="*/ 1813 w 1917"/>
                <a:gd name="T29" fmla="*/ 297 h 1083"/>
                <a:gd name="T30" fmla="*/ 1878 w 1917"/>
                <a:gd name="T31" fmla="*/ 389 h 1083"/>
                <a:gd name="T32" fmla="*/ 1912 w 1917"/>
                <a:gd name="T33" fmla="*/ 489 h 1083"/>
                <a:gd name="T34" fmla="*/ 1912 w 1917"/>
                <a:gd name="T35" fmla="*/ 593 h 1083"/>
                <a:gd name="T36" fmla="*/ 1878 w 1917"/>
                <a:gd name="T37" fmla="*/ 693 h 1083"/>
                <a:gd name="T38" fmla="*/ 1813 w 1917"/>
                <a:gd name="T39" fmla="*/ 786 h 1083"/>
                <a:gd name="T40" fmla="*/ 1721 w 1917"/>
                <a:gd name="T41" fmla="*/ 869 h 1083"/>
                <a:gd name="T42" fmla="*/ 1604 w 1917"/>
                <a:gd name="T43" fmla="*/ 941 h 1083"/>
                <a:gd name="T44" fmla="*/ 1467 w 1917"/>
                <a:gd name="T45" fmla="*/ 1000 h 1083"/>
                <a:gd name="T46" fmla="*/ 1311 w 1917"/>
                <a:gd name="T47" fmla="*/ 1045 h 1083"/>
                <a:gd name="T48" fmla="*/ 1140 w 1917"/>
                <a:gd name="T49" fmla="*/ 1073 h 1083"/>
                <a:gd name="T50" fmla="*/ 958 w 1917"/>
                <a:gd name="T51" fmla="*/ 1082 h 1083"/>
                <a:gd name="T52" fmla="*/ 776 w 1917"/>
                <a:gd name="T53" fmla="*/ 1073 h 1083"/>
                <a:gd name="T54" fmla="*/ 605 w 1917"/>
                <a:gd name="T55" fmla="*/ 1045 h 1083"/>
                <a:gd name="T56" fmla="*/ 449 w 1917"/>
                <a:gd name="T57" fmla="*/ 1000 h 1083"/>
                <a:gd name="T58" fmla="*/ 312 w 1917"/>
                <a:gd name="T59" fmla="*/ 941 h 1083"/>
                <a:gd name="T60" fmla="*/ 195 w 1917"/>
                <a:gd name="T61" fmla="*/ 869 h 1083"/>
                <a:gd name="T62" fmla="*/ 103 w 1917"/>
                <a:gd name="T63" fmla="*/ 786 h 1083"/>
                <a:gd name="T64" fmla="*/ 38 w 1917"/>
                <a:gd name="T65" fmla="*/ 693 h 1083"/>
                <a:gd name="T66" fmla="*/ 4 w 1917"/>
                <a:gd name="T67" fmla="*/ 593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17" h="1083">
                  <a:moveTo>
                    <a:pt x="0" y="541"/>
                  </a:moveTo>
                  <a:lnTo>
                    <a:pt x="4" y="489"/>
                  </a:lnTo>
                  <a:lnTo>
                    <a:pt x="17" y="438"/>
                  </a:lnTo>
                  <a:lnTo>
                    <a:pt x="38" y="389"/>
                  </a:lnTo>
                  <a:lnTo>
                    <a:pt x="66" y="342"/>
                  </a:lnTo>
                  <a:lnTo>
                    <a:pt x="103" y="297"/>
                  </a:lnTo>
                  <a:lnTo>
                    <a:pt x="145" y="254"/>
                  </a:lnTo>
                  <a:lnTo>
                    <a:pt x="195" y="213"/>
                  </a:lnTo>
                  <a:lnTo>
                    <a:pt x="250" y="176"/>
                  </a:lnTo>
                  <a:lnTo>
                    <a:pt x="312" y="141"/>
                  </a:lnTo>
                  <a:lnTo>
                    <a:pt x="378" y="110"/>
                  </a:lnTo>
                  <a:lnTo>
                    <a:pt x="449" y="82"/>
                  </a:lnTo>
                  <a:lnTo>
                    <a:pt x="525" y="58"/>
                  </a:lnTo>
                  <a:lnTo>
                    <a:pt x="605" y="37"/>
                  </a:lnTo>
                  <a:lnTo>
                    <a:pt x="689" y="21"/>
                  </a:lnTo>
                  <a:lnTo>
                    <a:pt x="776" y="9"/>
                  </a:lnTo>
                  <a:lnTo>
                    <a:pt x="866" y="2"/>
                  </a:lnTo>
                  <a:lnTo>
                    <a:pt x="958" y="0"/>
                  </a:lnTo>
                  <a:lnTo>
                    <a:pt x="1050" y="2"/>
                  </a:lnTo>
                  <a:lnTo>
                    <a:pt x="1140" y="9"/>
                  </a:lnTo>
                  <a:lnTo>
                    <a:pt x="1227" y="21"/>
                  </a:lnTo>
                  <a:lnTo>
                    <a:pt x="1311" y="37"/>
                  </a:lnTo>
                  <a:lnTo>
                    <a:pt x="1391" y="58"/>
                  </a:lnTo>
                  <a:lnTo>
                    <a:pt x="1467" y="82"/>
                  </a:lnTo>
                  <a:lnTo>
                    <a:pt x="1538" y="110"/>
                  </a:lnTo>
                  <a:lnTo>
                    <a:pt x="1604" y="141"/>
                  </a:lnTo>
                  <a:lnTo>
                    <a:pt x="1666" y="176"/>
                  </a:lnTo>
                  <a:lnTo>
                    <a:pt x="1721" y="213"/>
                  </a:lnTo>
                  <a:lnTo>
                    <a:pt x="1771" y="254"/>
                  </a:lnTo>
                  <a:lnTo>
                    <a:pt x="1813" y="297"/>
                  </a:lnTo>
                  <a:lnTo>
                    <a:pt x="1849" y="342"/>
                  </a:lnTo>
                  <a:lnTo>
                    <a:pt x="1878" y="389"/>
                  </a:lnTo>
                  <a:lnTo>
                    <a:pt x="1899" y="438"/>
                  </a:lnTo>
                  <a:lnTo>
                    <a:pt x="1912" y="489"/>
                  </a:lnTo>
                  <a:lnTo>
                    <a:pt x="1917" y="541"/>
                  </a:lnTo>
                  <a:lnTo>
                    <a:pt x="1912" y="593"/>
                  </a:lnTo>
                  <a:lnTo>
                    <a:pt x="1899" y="644"/>
                  </a:lnTo>
                  <a:lnTo>
                    <a:pt x="1878" y="693"/>
                  </a:lnTo>
                  <a:lnTo>
                    <a:pt x="1849" y="740"/>
                  </a:lnTo>
                  <a:lnTo>
                    <a:pt x="1813" y="786"/>
                  </a:lnTo>
                  <a:lnTo>
                    <a:pt x="1771" y="828"/>
                  </a:lnTo>
                  <a:lnTo>
                    <a:pt x="1721" y="869"/>
                  </a:lnTo>
                  <a:lnTo>
                    <a:pt x="1666" y="906"/>
                  </a:lnTo>
                  <a:lnTo>
                    <a:pt x="1604" y="941"/>
                  </a:lnTo>
                  <a:lnTo>
                    <a:pt x="1538" y="972"/>
                  </a:lnTo>
                  <a:lnTo>
                    <a:pt x="1467" y="1000"/>
                  </a:lnTo>
                  <a:lnTo>
                    <a:pt x="1391" y="1024"/>
                  </a:lnTo>
                  <a:lnTo>
                    <a:pt x="1311" y="1045"/>
                  </a:lnTo>
                  <a:lnTo>
                    <a:pt x="1227" y="1061"/>
                  </a:lnTo>
                  <a:lnTo>
                    <a:pt x="1140" y="1073"/>
                  </a:lnTo>
                  <a:lnTo>
                    <a:pt x="1050" y="1080"/>
                  </a:lnTo>
                  <a:lnTo>
                    <a:pt x="958" y="1082"/>
                  </a:lnTo>
                  <a:lnTo>
                    <a:pt x="866" y="1080"/>
                  </a:lnTo>
                  <a:lnTo>
                    <a:pt x="776" y="1073"/>
                  </a:lnTo>
                  <a:lnTo>
                    <a:pt x="689" y="1061"/>
                  </a:lnTo>
                  <a:lnTo>
                    <a:pt x="605" y="1045"/>
                  </a:lnTo>
                  <a:lnTo>
                    <a:pt x="525" y="1024"/>
                  </a:lnTo>
                  <a:lnTo>
                    <a:pt x="449" y="1000"/>
                  </a:lnTo>
                  <a:lnTo>
                    <a:pt x="378" y="972"/>
                  </a:lnTo>
                  <a:lnTo>
                    <a:pt x="312" y="941"/>
                  </a:lnTo>
                  <a:lnTo>
                    <a:pt x="250" y="906"/>
                  </a:lnTo>
                  <a:lnTo>
                    <a:pt x="195" y="869"/>
                  </a:lnTo>
                  <a:lnTo>
                    <a:pt x="145" y="828"/>
                  </a:lnTo>
                  <a:lnTo>
                    <a:pt x="103" y="786"/>
                  </a:lnTo>
                  <a:lnTo>
                    <a:pt x="66" y="740"/>
                  </a:lnTo>
                  <a:lnTo>
                    <a:pt x="38" y="693"/>
                  </a:lnTo>
                  <a:lnTo>
                    <a:pt x="17" y="644"/>
                  </a:lnTo>
                  <a:lnTo>
                    <a:pt x="4" y="593"/>
                  </a:lnTo>
                  <a:lnTo>
                    <a:pt x="0" y="541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3" name="Picture 50">
              <a:extLst>
                <a:ext uri="{FF2B5EF4-FFF2-40B4-BE49-F238E27FC236}">
                  <a16:creationId xmlns:a16="http://schemas.microsoft.com/office/drawing/2014/main" id="{DB8345B6-A990-75D1-A937-F4E5C68586A0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7" y="1501"/>
              <a:ext cx="840" cy="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9">
              <a:extLst>
                <a:ext uri="{FF2B5EF4-FFF2-40B4-BE49-F238E27FC236}">
                  <a16:creationId xmlns:a16="http://schemas.microsoft.com/office/drawing/2014/main" id="{508018D9-4E3C-26B9-34F7-EDB818DBF39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5" y="1719"/>
              <a:ext cx="1100" cy="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Freeform 48">
              <a:extLst>
                <a:ext uri="{FF2B5EF4-FFF2-40B4-BE49-F238E27FC236}">
                  <a16:creationId xmlns:a16="http://schemas.microsoft.com/office/drawing/2014/main" id="{C6351962-7CE9-B836-5D84-975E84D797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2815"/>
              <a:ext cx="559" cy="275"/>
            </a:xfrm>
            <a:custGeom>
              <a:avLst/>
              <a:gdLst>
                <a:gd name="T0" fmla="*/ 424 w 559"/>
                <a:gd name="T1" fmla="*/ 0 h 275"/>
                <a:gd name="T2" fmla="*/ 430 w 559"/>
                <a:gd name="T3" fmla="*/ 61 h 275"/>
                <a:gd name="T4" fmla="*/ 115 w 559"/>
                <a:gd name="T5" fmla="*/ 92 h 275"/>
                <a:gd name="T6" fmla="*/ 109 w 559"/>
                <a:gd name="T7" fmla="*/ 31 h 275"/>
                <a:gd name="T8" fmla="*/ 0 w 559"/>
                <a:gd name="T9" fmla="*/ 165 h 275"/>
                <a:gd name="T10" fmla="*/ 133 w 559"/>
                <a:gd name="T11" fmla="*/ 275 h 275"/>
                <a:gd name="T12" fmla="*/ 127 w 559"/>
                <a:gd name="T13" fmla="*/ 214 h 275"/>
                <a:gd name="T14" fmla="*/ 442 w 559"/>
                <a:gd name="T15" fmla="*/ 183 h 275"/>
                <a:gd name="T16" fmla="*/ 448 w 559"/>
                <a:gd name="T17" fmla="*/ 244 h 275"/>
                <a:gd name="T18" fmla="*/ 558 w 559"/>
                <a:gd name="T19" fmla="*/ 110 h 275"/>
                <a:gd name="T20" fmla="*/ 424 w 559"/>
                <a:gd name="T21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" h="275">
                  <a:moveTo>
                    <a:pt x="424" y="0"/>
                  </a:moveTo>
                  <a:lnTo>
                    <a:pt x="430" y="61"/>
                  </a:lnTo>
                  <a:lnTo>
                    <a:pt x="115" y="92"/>
                  </a:lnTo>
                  <a:lnTo>
                    <a:pt x="109" y="31"/>
                  </a:lnTo>
                  <a:lnTo>
                    <a:pt x="0" y="165"/>
                  </a:lnTo>
                  <a:lnTo>
                    <a:pt x="133" y="275"/>
                  </a:lnTo>
                  <a:lnTo>
                    <a:pt x="127" y="214"/>
                  </a:lnTo>
                  <a:lnTo>
                    <a:pt x="442" y="183"/>
                  </a:lnTo>
                  <a:lnTo>
                    <a:pt x="448" y="244"/>
                  </a:lnTo>
                  <a:lnTo>
                    <a:pt x="558" y="110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Freeform 47">
              <a:extLst>
                <a:ext uri="{FF2B5EF4-FFF2-40B4-BE49-F238E27FC236}">
                  <a16:creationId xmlns:a16="http://schemas.microsoft.com/office/drawing/2014/main" id="{5D840795-DF7D-D146-0C0D-265295A5F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2815"/>
              <a:ext cx="559" cy="275"/>
            </a:xfrm>
            <a:custGeom>
              <a:avLst/>
              <a:gdLst>
                <a:gd name="T0" fmla="*/ 424 w 559"/>
                <a:gd name="T1" fmla="*/ 0 h 275"/>
                <a:gd name="T2" fmla="*/ 558 w 559"/>
                <a:gd name="T3" fmla="*/ 110 h 275"/>
                <a:gd name="T4" fmla="*/ 448 w 559"/>
                <a:gd name="T5" fmla="*/ 244 h 275"/>
                <a:gd name="T6" fmla="*/ 442 w 559"/>
                <a:gd name="T7" fmla="*/ 183 h 275"/>
                <a:gd name="T8" fmla="*/ 127 w 559"/>
                <a:gd name="T9" fmla="*/ 214 h 275"/>
                <a:gd name="T10" fmla="*/ 133 w 559"/>
                <a:gd name="T11" fmla="*/ 275 h 275"/>
                <a:gd name="T12" fmla="*/ 0 w 559"/>
                <a:gd name="T13" fmla="*/ 165 h 275"/>
                <a:gd name="T14" fmla="*/ 109 w 559"/>
                <a:gd name="T15" fmla="*/ 31 h 275"/>
                <a:gd name="T16" fmla="*/ 115 w 559"/>
                <a:gd name="T17" fmla="*/ 92 h 275"/>
                <a:gd name="T18" fmla="*/ 430 w 559"/>
                <a:gd name="T19" fmla="*/ 61 h 275"/>
                <a:gd name="T20" fmla="*/ 424 w 559"/>
                <a:gd name="T21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" h="275">
                  <a:moveTo>
                    <a:pt x="424" y="0"/>
                  </a:moveTo>
                  <a:lnTo>
                    <a:pt x="558" y="110"/>
                  </a:lnTo>
                  <a:lnTo>
                    <a:pt x="448" y="244"/>
                  </a:lnTo>
                  <a:lnTo>
                    <a:pt x="442" y="183"/>
                  </a:lnTo>
                  <a:lnTo>
                    <a:pt x="127" y="214"/>
                  </a:lnTo>
                  <a:lnTo>
                    <a:pt x="133" y="275"/>
                  </a:lnTo>
                  <a:lnTo>
                    <a:pt x="0" y="165"/>
                  </a:lnTo>
                  <a:lnTo>
                    <a:pt x="109" y="31"/>
                  </a:lnTo>
                  <a:lnTo>
                    <a:pt x="115" y="92"/>
                  </a:lnTo>
                  <a:lnTo>
                    <a:pt x="430" y="61"/>
                  </a:lnTo>
                  <a:lnTo>
                    <a:pt x="424" y="0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7" name="Freeform 46">
              <a:extLst>
                <a:ext uri="{FF2B5EF4-FFF2-40B4-BE49-F238E27FC236}">
                  <a16:creationId xmlns:a16="http://schemas.microsoft.com/office/drawing/2014/main" id="{5B69A9A0-9D21-BEA7-F42B-387BBA2C4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5" y="2678"/>
              <a:ext cx="2053" cy="923"/>
            </a:xfrm>
            <a:custGeom>
              <a:avLst/>
              <a:gdLst>
                <a:gd name="T0" fmla="*/ 927 w 2053"/>
                <a:gd name="T1" fmla="*/ 2 h 923"/>
                <a:gd name="T2" fmla="*/ 738 w 2053"/>
                <a:gd name="T3" fmla="*/ 18 h 923"/>
                <a:gd name="T4" fmla="*/ 563 w 2053"/>
                <a:gd name="T5" fmla="*/ 49 h 923"/>
                <a:gd name="T6" fmla="*/ 405 w 2053"/>
                <a:gd name="T7" fmla="*/ 94 h 923"/>
                <a:gd name="T8" fmla="*/ 268 w 2053"/>
                <a:gd name="T9" fmla="*/ 150 h 923"/>
                <a:gd name="T10" fmla="*/ 156 w 2053"/>
                <a:gd name="T11" fmla="*/ 216 h 923"/>
                <a:gd name="T12" fmla="*/ 71 w 2053"/>
                <a:gd name="T13" fmla="*/ 291 h 923"/>
                <a:gd name="T14" fmla="*/ 18 w 2053"/>
                <a:gd name="T15" fmla="*/ 373 h 923"/>
                <a:gd name="T16" fmla="*/ 0 w 2053"/>
                <a:gd name="T17" fmla="*/ 461 h 923"/>
                <a:gd name="T18" fmla="*/ 18 w 2053"/>
                <a:gd name="T19" fmla="*/ 549 h 923"/>
                <a:gd name="T20" fmla="*/ 71 w 2053"/>
                <a:gd name="T21" fmla="*/ 631 h 923"/>
                <a:gd name="T22" fmla="*/ 156 w 2053"/>
                <a:gd name="T23" fmla="*/ 706 h 923"/>
                <a:gd name="T24" fmla="*/ 268 w 2053"/>
                <a:gd name="T25" fmla="*/ 772 h 923"/>
                <a:gd name="T26" fmla="*/ 405 w 2053"/>
                <a:gd name="T27" fmla="*/ 828 h 923"/>
                <a:gd name="T28" fmla="*/ 563 w 2053"/>
                <a:gd name="T29" fmla="*/ 873 h 923"/>
                <a:gd name="T30" fmla="*/ 738 w 2053"/>
                <a:gd name="T31" fmla="*/ 904 h 923"/>
                <a:gd name="T32" fmla="*/ 927 w 2053"/>
                <a:gd name="T33" fmla="*/ 920 h 923"/>
                <a:gd name="T34" fmla="*/ 1125 w 2053"/>
                <a:gd name="T35" fmla="*/ 920 h 923"/>
                <a:gd name="T36" fmla="*/ 1314 w 2053"/>
                <a:gd name="T37" fmla="*/ 904 h 923"/>
                <a:gd name="T38" fmla="*/ 1489 w 2053"/>
                <a:gd name="T39" fmla="*/ 873 h 923"/>
                <a:gd name="T40" fmla="*/ 1647 w 2053"/>
                <a:gd name="T41" fmla="*/ 828 h 923"/>
                <a:gd name="T42" fmla="*/ 1784 w 2053"/>
                <a:gd name="T43" fmla="*/ 772 h 923"/>
                <a:gd name="T44" fmla="*/ 1896 w 2053"/>
                <a:gd name="T45" fmla="*/ 706 h 923"/>
                <a:gd name="T46" fmla="*/ 1981 w 2053"/>
                <a:gd name="T47" fmla="*/ 631 h 923"/>
                <a:gd name="T48" fmla="*/ 2034 w 2053"/>
                <a:gd name="T49" fmla="*/ 549 h 923"/>
                <a:gd name="T50" fmla="*/ 2053 w 2053"/>
                <a:gd name="T51" fmla="*/ 461 h 923"/>
                <a:gd name="T52" fmla="*/ 2034 w 2053"/>
                <a:gd name="T53" fmla="*/ 373 h 923"/>
                <a:gd name="T54" fmla="*/ 1981 w 2053"/>
                <a:gd name="T55" fmla="*/ 291 h 923"/>
                <a:gd name="T56" fmla="*/ 1896 w 2053"/>
                <a:gd name="T57" fmla="*/ 216 h 923"/>
                <a:gd name="T58" fmla="*/ 1784 w 2053"/>
                <a:gd name="T59" fmla="*/ 150 h 923"/>
                <a:gd name="T60" fmla="*/ 1647 w 2053"/>
                <a:gd name="T61" fmla="*/ 94 h 923"/>
                <a:gd name="T62" fmla="*/ 1489 w 2053"/>
                <a:gd name="T63" fmla="*/ 49 h 923"/>
                <a:gd name="T64" fmla="*/ 1314 w 2053"/>
                <a:gd name="T65" fmla="*/ 18 h 923"/>
                <a:gd name="T66" fmla="*/ 1125 w 2053"/>
                <a:gd name="T67" fmla="*/ 2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53" h="923">
                  <a:moveTo>
                    <a:pt x="1026" y="0"/>
                  </a:moveTo>
                  <a:lnTo>
                    <a:pt x="927" y="2"/>
                  </a:lnTo>
                  <a:lnTo>
                    <a:pt x="831" y="8"/>
                  </a:lnTo>
                  <a:lnTo>
                    <a:pt x="738" y="18"/>
                  </a:lnTo>
                  <a:lnTo>
                    <a:pt x="648" y="32"/>
                  </a:lnTo>
                  <a:lnTo>
                    <a:pt x="563" y="49"/>
                  </a:lnTo>
                  <a:lnTo>
                    <a:pt x="481" y="70"/>
                  </a:lnTo>
                  <a:lnTo>
                    <a:pt x="405" y="94"/>
                  </a:lnTo>
                  <a:lnTo>
                    <a:pt x="334" y="120"/>
                  </a:lnTo>
                  <a:lnTo>
                    <a:pt x="268" y="150"/>
                  </a:lnTo>
                  <a:lnTo>
                    <a:pt x="209" y="182"/>
                  </a:lnTo>
                  <a:lnTo>
                    <a:pt x="156" y="216"/>
                  </a:lnTo>
                  <a:lnTo>
                    <a:pt x="110" y="253"/>
                  </a:lnTo>
                  <a:lnTo>
                    <a:pt x="71" y="291"/>
                  </a:lnTo>
                  <a:lnTo>
                    <a:pt x="41" y="331"/>
                  </a:lnTo>
                  <a:lnTo>
                    <a:pt x="18" y="373"/>
                  </a:lnTo>
                  <a:lnTo>
                    <a:pt x="4" y="416"/>
                  </a:lnTo>
                  <a:lnTo>
                    <a:pt x="0" y="461"/>
                  </a:lnTo>
                  <a:lnTo>
                    <a:pt x="4" y="505"/>
                  </a:lnTo>
                  <a:lnTo>
                    <a:pt x="18" y="549"/>
                  </a:lnTo>
                  <a:lnTo>
                    <a:pt x="41" y="591"/>
                  </a:lnTo>
                  <a:lnTo>
                    <a:pt x="71" y="631"/>
                  </a:lnTo>
                  <a:lnTo>
                    <a:pt x="110" y="669"/>
                  </a:lnTo>
                  <a:lnTo>
                    <a:pt x="156" y="706"/>
                  </a:lnTo>
                  <a:lnTo>
                    <a:pt x="209" y="740"/>
                  </a:lnTo>
                  <a:lnTo>
                    <a:pt x="268" y="772"/>
                  </a:lnTo>
                  <a:lnTo>
                    <a:pt x="334" y="802"/>
                  </a:lnTo>
                  <a:lnTo>
                    <a:pt x="405" y="828"/>
                  </a:lnTo>
                  <a:lnTo>
                    <a:pt x="481" y="852"/>
                  </a:lnTo>
                  <a:lnTo>
                    <a:pt x="563" y="873"/>
                  </a:lnTo>
                  <a:lnTo>
                    <a:pt x="648" y="890"/>
                  </a:lnTo>
                  <a:lnTo>
                    <a:pt x="738" y="904"/>
                  </a:lnTo>
                  <a:lnTo>
                    <a:pt x="831" y="914"/>
                  </a:lnTo>
                  <a:lnTo>
                    <a:pt x="927" y="920"/>
                  </a:lnTo>
                  <a:lnTo>
                    <a:pt x="1026" y="923"/>
                  </a:lnTo>
                  <a:lnTo>
                    <a:pt x="1125" y="920"/>
                  </a:lnTo>
                  <a:lnTo>
                    <a:pt x="1221" y="914"/>
                  </a:lnTo>
                  <a:lnTo>
                    <a:pt x="1314" y="904"/>
                  </a:lnTo>
                  <a:lnTo>
                    <a:pt x="1404" y="890"/>
                  </a:lnTo>
                  <a:lnTo>
                    <a:pt x="1489" y="873"/>
                  </a:lnTo>
                  <a:lnTo>
                    <a:pt x="1571" y="852"/>
                  </a:lnTo>
                  <a:lnTo>
                    <a:pt x="1647" y="828"/>
                  </a:lnTo>
                  <a:lnTo>
                    <a:pt x="1718" y="802"/>
                  </a:lnTo>
                  <a:lnTo>
                    <a:pt x="1784" y="772"/>
                  </a:lnTo>
                  <a:lnTo>
                    <a:pt x="1843" y="740"/>
                  </a:lnTo>
                  <a:lnTo>
                    <a:pt x="1896" y="706"/>
                  </a:lnTo>
                  <a:lnTo>
                    <a:pt x="1942" y="669"/>
                  </a:lnTo>
                  <a:lnTo>
                    <a:pt x="1981" y="631"/>
                  </a:lnTo>
                  <a:lnTo>
                    <a:pt x="2011" y="591"/>
                  </a:lnTo>
                  <a:lnTo>
                    <a:pt x="2034" y="549"/>
                  </a:lnTo>
                  <a:lnTo>
                    <a:pt x="2048" y="505"/>
                  </a:lnTo>
                  <a:lnTo>
                    <a:pt x="2053" y="461"/>
                  </a:lnTo>
                  <a:lnTo>
                    <a:pt x="2048" y="416"/>
                  </a:lnTo>
                  <a:lnTo>
                    <a:pt x="2034" y="373"/>
                  </a:lnTo>
                  <a:lnTo>
                    <a:pt x="2011" y="331"/>
                  </a:lnTo>
                  <a:lnTo>
                    <a:pt x="1981" y="291"/>
                  </a:lnTo>
                  <a:lnTo>
                    <a:pt x="1942" y="253"/>
                  </a:lnTo>
                  <a:lnTo>
                    <a:pt x="1896" y="216"/>
                  </a:lnTo>
                  <a:lnTo>
                    <a:pt x="1843" y="182"/>
                  </a:lnTo>
                  <a:lnTo>
                    <a:pt x="1784" y="150"/>
                  </a:lnTo>
                  <a:lnTo>
                    <a:pt x="1718" y="120"/>
                  </a:lnTo>
                  <a:lnTo>
                    <a:pt x="1647" y="94"/>
                  </a:lnTo>
                  <a:lnTo>
                    <a:pt x="1571" y="70"/>
                  </a:lnTo>
                  <a:lnTo>
                    <a:pt x="1489" y="49"/>
                  </a:lnTo>
                  <a:lnTo>
                    <a:pt x="1404" y="32"/>
                  </a:lnTo>
                  <a:lnTo>
                    <a:pt x="1314" y="18"/>
                  </a:lnTo>
                  <a:lnTo>
                    <a:pt x="1221" y="8"/>
                  </a:lnTo>
                  <a:lnTo>
                    <a:pt x="1125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15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" name="Freeform 45">
              <a:extLst>
                <a:ext uri="{FF2B5EF4-FFF2-40B4-BE49-F238E27FC236}">
                  <a16:creationId xmlns:a16="http://schemas.microsoft.com/office/drawing/2014/main" id="{1C6AB041-DFED-DE4E-8171-7FECE08F9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5" y="2678"/>
              <a:ext cx="2053" cy="923"/>
            </a:xfrm>
            <a:custGeom>
              <a:avLst/>
              <a:gdLst>
                <a:gd name="T0" fmla="*/ 4 w 2053"/>
                <a:gd name="T1" fmla="*/ 416 h 923"/>
                <a:gd name="T2" fmla="*/ 41 w 2053"/>
                <a:gd name="T3" fmla="*/ 331 h 923"/>
                <a:gd name="T4" fmla="*/ 110 w 2053"/>
                <a:gd name="T5" fmla="*/ 253 h 923"/>
                <a:gd name="T6" fmla="*/ 209 w 2053"/>
                <a:gd name="T7" fmla="*/ 182 h 923"/>
                <a:gd name="T8" fmla="*/ 334 w 2053"/>
                <a:gd name="T9" fmla="*/ 120 h 923"/>
                <a:gd name="T10" fmla="*/ 481 w 2053"/>
                <a:gd name="T11" fmla="*/ 70 h 923"/>
                <a:gd name="T12" fmla="*/ 648 w 2053"/>
                <a:gd name="T13" fmla="*/ 32 h 923"/>
                <a:gd name="T14" fmla="*/ 831 w 2053"/>
                <a:gd name="T15" fmla="*/ 8 h 923"/>
                <a:gd name="T16" fmla="*/ 1026 w 2053"/>
                <a:gd name="T17" fmla="*/ 0 h 923"/>
                <a:gd name="T18" fmla="*/ 1221 w 2053"/>
                <a:gd name="T19" fmla="*/ 8 h 923"/>
                <a:gd name="T20" fmla="*/ 1404 w 2053"/>
                <a:gd name="T21" fmla="*/ 32 h 923"/>
                <a:gd name="T22" fmla="*/ 1571 w 2053"/>
                <a:gd name="T23" fmla="*/ 70 h 923"/>
                <a:gd name="T24" fmla="*/ 1718 w 2053"/>
                <a:gd name="T25" fmla="*/ 120 h 923"/>
                <a:gd name="T26" fmla="*/ 1843 w 2053"/>
                <a:gd name="T27" fmla="*/ 182 h 923"/>
                <a:gd name="T28" fmla="*/ 1942 w 2053"/>
                <a:gd name="T29" fmla="*/ 253 h 923"/>
                <a:gd name="T30" fmla="*/ 2011 w 2053"/>
                <a:gd name="T31" fmla="*/ 331 h 923"/>
                <a:gd name="T32" fmla="*/ 2048 w 2053"/>
                <a:gd name="T33" fmla="*/ 416 h 923"/>
                <a:gd name="T34" fmla="*/ 2048 w 2053"/>
                <a:gd name="T35" fmla="*/ 505 h 923"/>
                <a:gd name="T36" fmla="*/ 2011 w 2053"/>
                <a:gd name="T37" fmla="*/ 591 h 923"/>
                <a:gd name="T38" fmla="*/ 1942 w 2053"/>
                <a:gd name="T39" fmla="*/ 669 h 923"/>
                <a:gd name="T40" fmla="*/ 1843 w 2053"/>
                <a:gd name="T41" fmla="*/ 740 h 923"/>
                <a:gd name="T42" fmla="*/ 1718 w 2053"/>
                <a:gd name="T43" fmla="*/ 802 h 923"/>
                <a:gd name="T44" fmla="*/ 1571 w 2053"/>
                <a:gd name="T45" fmla="*/ 852 h 923"/>
                <a:gd name="T46" fmla="*/ 1404 w 2053"/>
                <a:gd name="T47" fmla="*/ 890 h 923"/>
                <a:gd name="T48" fmla="*/ 1221 w 2053"/>
                <a:gd name="T49" fmla="*/ 914 h 923"/>
                <a:gd name="T50" fmla="*/ 1026 w 2053"/>
                <a:gd name="T51" fmla="*/ 923 h 923"/>
                <a:gd name="T52" fmla="*/ 831 w 2053"/>
                <a:gd name="T53" fmla="*/ 914 h 923"/>
                <a:gd name="T54" fmla="*/ 648 w 2053"/>
                <a:gd name="T55" fmla="*/ 890 h 923"/>
                <a:gd name="T56" fmla="*/ 481 w 2053"/>
                <a:gd name="T57" fmla="*/ 852 h 923"/>
                <a:gd name="T58" fmla="*/ 334 w 2053"/>
                <a:gd name="T59" fmla="*/ 802 h 923"/>
                <a:gd name="T60" fmla="*/ 209 w 2053"/>
                <a:gd name="T61" fmla="*/ 740 h 923"/>
                <a:gd name="T62" fmla="*/ 110 w 2053"/>
                <a:gd name="T63" fmla="*/ 669 h 923"/>
                <a:gd name="T64" fmla="*/ 41 w 2053"/>
                <a:gd name="T65" fmla="*/ 591 h 923"/>
                <a:gd name="T66" fmla="*/ 4 w 2053"/>
                <a:gd name="T67" fmla="*/ 505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53" h="923">
                  <a:moveTo>
                    <a:pt x="0" y="461"/>
                  </a:moveTo>
                  <a:lnTo>
                    <a:pt x="4" y="416"/>
                  </a:lnTo>
                  <a:lnTo>
                    <a:pt x="18" y="373"/>
                  </a:lnTo>
                  <a:lnTo>
                    <a:pt x="41" y="331"/>
                  </a:lnTo>
                  <a:lnTo>
                    <a:pt x="71" y="291"/>
                  </a:lnTo>
                  <a:lnTo>
                    <a:pt x="110" y="253"/>
                  </a:lnTo>
                  <a:lnTo>
                    <a:pt x="156" y="216"/>
                  </a:lnTo>
                  <a:lnTo>
                    <a:pt x="209" y="182"/>
                  </a:lnTo>
                  <a:lnTo>
                    <a:pt x="268" y="150"/>
                  </a:lnTo>
                  <a:lnTo>
                    <a:pt x="334" y="120"/>
                  </a:lnTo>
                  <a:lnTo>
                    <a:pt x="405" y="94"/>
                  </a:lnTo>
                  <a:lnTo>
                    <a:pt x="481" y="70"/>
                  </a:lnTo>
                  <a:lnTo>
                    <a:pt x="563" y="49"/>
                  </a:lnTo>
                  <a:lnTo>
                    <a:pt x="648" y="32"/>
                  </a:lnTo>
                  <a:lnTo>
                    <a:pt x="738" y="18"/>
                  </a:lnTo>
                  <a:lnTo>
                    <a:pt x="831" y="8"/>
                  </a:lnTo>
                  <a:lnTo>
                    <a:pt x="927" y="2"/>
                  </a:lnTo>
                  <a:lnTo>
                    <a:pt x="1026" y="0"/>
                  </a:lnTo>
                  <a:lnTo>
                    <a:pt x="1125" y="2"/>
                  </a:lnTo>
                  <a:lnTo>
                    <a:pt x="1221" y="8"/>
                  </a:lnTo>
                  <a:lnTo>
                    <a:pt x="1314" y="18"/>
                  </a:lnTo>
                  <a:lnTo>
                    <a:pt x="1404" y="32"/>
                  </a:lnTo>
                  <a:lnTo>
                    <a:pt x="1489" y="49"/>
                  </a:lnTo>
                  <a:lnTo>
                    <a:pt x="1571" y="70"/>
                  </a:lnTo>
                  <a:lnTo>
                    <a:pt x="1647" y="94"/>
                  </a:lnTo>
                  <a:lnTo>
                    <a:pt x="1718" y="120"/>
                  </a:lnTo>
                  <a:lnTo>
                    <a:pt x="1784" y="150"/>
                  </a:lnTo>
                  <a:lnTo>
                    <a:pt x="1843" y="182"/>
                  </a:lnTo>
                  <a:lnTo>
                    <a:pt x="1896" y="216"/>
                  </a:lnTo>
                  <a:lnTo>
                    <a:pt x="1942" y="253"/>
                  </a:lnTo>
                  <a:lnTo>
                    <a:pt x="1981" y="291"/>
                  </a:lnTo>
                  <a:lnTo>
                    <a:pt x="2011" y="331"/>
                  </a:lnTo>
                  <a:lnTo>
                    <a:pt x="2034" y="373"/>
                  </a:lnTo>
                  <a:lnTo>
                    <a:pt x="2048" y="416"/>
                  </a:lnTo>
                  <a:lnTo>
                    <a:pt x="2053" y="461"/>
                  </a:lnTo>
                  <a:lnTo>
                    <a:pt x="2048" y="505"/>
                  </a:lnTo>
                  <a:lnTo>
                    <a:pt x="2034" y="549"/>
                  </a:lnTo>
                  <a:lnTo>
                    <a:pt x="2011" y="591"/>
                  </a:lnTo>
                  <a:lnTo>
                    <a:pt x="1981" y="631"/>
                  </a:lnTo>
                  <a:lnTo>
                    <a:pt x="1942" y="669"/>
                  </a:lnTo>
                  <a:lnTo>
                    <a:pt x="1896" y="706"/>
                  </a:lnTo>
                  <a:lnTo>
                    <a:pt x="1843" y="740"/>
                  </a:lnTo>
                  <a:lnTo>
                    <a:pt x="1784" y="772"/>
                  </a:lnTo>
                  <a:lnTo>
                    <a:pt x="1718" y="802"/>
                  </a:lnTo>
                  <a:lnTo>
                    <a:pt x="1647" y="828"/>
                  </a:lnTo>
                  <a:lnTo>
                    <a:pt x="1571" y="852"/>
                  </a:lnTo>
                  <a:lnTo>
                    <a:pt x="1489" y="873"/>
                  </a:lnTo>
                  <a:lnTo>
                    <a:pt x="1404" y="890"/>
                  </a:lnTo>
                  <a:lnTo>
                    <a:pt x="1314" y="904"/>
                  </a:lnTo>
                  <a:lnTo>
                    <a:pt x="1221" y="914"/>
                  </a:lnTo>
                  <a:lnTo>
                    <a:pt x="1125" y="920"/>
                  </a:lnTo>
                  <a:lnTo>
                    <a:pt x="1026" y="923"/>
                  </a:lnTo>
                  <a:lnTo>
                    <a:pt x="927" y="920"/>
                  </a:lnTo>
                  <a:lnTo>
                    <a:pt x="831" y="914"/>
                  </a:lnTo>
                  <a:lnTo>
                    <a:pt x="738" y="904"/>
                  </a:lnTo>
                  <a:lnTo>
                    <a:pt x="648" y="890"/>
                  </a:lnTo>
                  <a:lnTo>
                    <a:pt x="563" y="873"/>
                  </a:lnTo>
                  <a:lnTo>
                    <a:pt x="481" y="852"/>
                  </a:lnTo>
                  <a:lnTo>
                    <a:pt x="405" y="828"/>
                  </a:lnTo>
                  <a:lnTo>
                    <a:pt x="334" y="802"/>
                  </a:lnTo>
                  <a:lnTo>
                    <a:pt x="268" y="772"/>
                  </a:lnTo>
                  <a:lnTo>
                    <a:pt x="209" y="740"/>
                  </a:lnTo>
                  <a:lnTo>
                    <a:pt x="156" y="706"/>
                  </a:lnTo>
                  <a:lnTo>
                    <a:pt x="110" y="669"/>
                  </a:lnTo>
                  <a:lnTo>
                    <a:pt x="71" y="631"/>
                  </a:lnTo>
                  <a:lnTo>
                    <a:pt x="41" y="591"/>
                  </a:lnTo>
                  <a:lnTo>
                    <a:pt x="18" y="549"/>
                  </a:lnTo>
                  <a:lnTo>
                    <a:pt x="4" y="505"/>
                  </a:lnTo>
                  <a:lnTo>
                    <a:pt x="0" y="461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9" name="Picture 44">
              <a:extLst>
                <a:ext uri="{FF2B5EF4-FFF2-40B4-BE49-F238E27FC236}">
                  <a16:creationId xmlns:a16="http://schemas.microsoft.com/office/drawing/2014/main" id="{C89B3FC2-6BE1-1FD0-62B0-ED45AD642692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0" y="3030"/>
              <a:ext cx="1040" cy="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Freeform 43">
              <a:extLst>
                <a:ext uri="{FF2B5EF4-FFF2-40B4-BE49-F238E27FC236}">
                  <a16:creationId xmlns:a16="http://schemas.microsoft.com/office/drawing/2014/main" id="{4DC728F9-97D5-2B87-98FA-F5285286D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8" y="2913"/>
              <a:ext cx="484" cy="402"/>
            </a:xfrm>
            <a:custGeom>
              <a:avLst/>
              <a:gdLst>
                <a:gd name="T0" fmla="*/ 159 w 484"/>
                <a:gd name="T1" fmla="*/ 0 h 402"/>
                <a:gd name="T2" fmla="*/ 0 w 484"/>
                <a:gd name="T3" fmla="*/ 25 h 402"/>
                <a:gd name="T4" fmla="*/ 25 w 484"/>
                <a:gd name="T5" fmla="*/ 184 h 402"/>
                <a:gd name="T6" fmla="*/ 58 w 484"/>
                <a:gd name="T7" fmla="*/ 138 h 402"/>
                <a:gd name="T8" fmla="*/ 358 w 484"/>
                <a:gd name="T9" fmla="*/ 355 h 402"/>
                <a:gd name="T10" fmla="*/ 324 w 484"/>
                <a:gd name="T11" fmla="*/ 401 h 402"/>
                <a:gd name="T12" fmla="*/ 483 w 484"/>
                <a:gd name="T13" fmla="*/ 376 h 402"/>
                <a:gd name="T14" fmla="*/ 458 w 484"/>
                <a:gd name="T15" fmla="*/ 217 h 402"/>
                <a:gd name="T16" fmla="*/ 425 w 484"/>
                <a:gd name="T17" fmla="*/ 263 h 402"/>
                <a:gd name="T18" fmla="*/ 125 w 484"/>
                <a:gd name="T19" fmla="*/ 46 h 402"/>
                <a:gd name="T20" fmla="*/ 159 w 484"/>
                <a:gd name="T2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4" h="402">
                  <a:moveTo>
                    <a:pt x="159" y="0"/>
                  </a:moveTo>
                  <a:lnTo>
                    <a:pt x="0" y="25"/>
                  </a:lnTo>
                  <a:lnTo>
                    <a:pt x="25" y="184"/>
                  </a:lnTo>
                  <a:lnTo>
                    <a:pt x="58" y="138"/>
                  </a:lnTo>
                  <a:lnTo>
                    <a:pt x="358" y="355"/>
                  </a:lnTo>
                  <a:lnTo>
                    <a:pt x="324" y="401"/>
                  </a:lnTo>
                  <a:lnTo>
                    <a:pt x="483" y="376"/>
                  </a:lnTo>
                  <a:lnTo>
                    <a:pt x="458" y="217"/>
                  </a:lnTo>
                  <a:lnTo>
                    <a:pt x="425" y="263"/>
                  </a:lnTo>
                  <a:lnTo>
                    <a:pt x="125" y="46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1" name="Freeform 42">
              <a:extLst>
                <a:ext uri="{FF2B5EF4-FFF2-40B4-BE49-F238E27FC236}">
                  <a16:creationId xmlns:a16="http://schemas.microsoft.com/office/drawing/2014/main" id="{E393262F-63E1-7AD3-02BE-56B624E6D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8" y="2913"/>
              <a:ext cx="484" cy="402"/>
            </a:xfrm>
            <a:custGeom>
              <a:avLst/>
              <a:gdLst>
                <a:gd name="T0" fmla="*/ 324 w 484"/>
                <a:gd name="T1" fmla="*/ 401 h 402"/>
                <a:gd name="T2" fmla="*/ 483 w 484"/>
                <a:gd name="T3" fmla="*/ 376 h 402"/>
                <a:gd name="T4" fmla="*/ 458 w 484"/>
                <a:gd name="T5" fmla="*/ 217 h 402"/>
                <a:gd name="T6" fmla="*/ 425 w 484"/>
                <a:gd name="T7" fmla="*/ 263 h 402"/>
                <a:gd name="T8" fmla="*/ 125 w 484"/>
                <a:gd name="T9" fmla="*/ 46 h 402"/>
                <a:gd name="T10" fmla="*/ 159 w 484"/>
                <a:gd name="T11" fmla="*/ 0 h 402"/>
                <a:gd name="T12" fmla="*/ 0 w 484"/>
                <a:gd name="T13" fmla="*/ 25 h 402"/>
                <a:gd name="T14" fmla="*/ 25 w 484"/>
                <a:gd name="T15" fmla="*/ 184 h 402"/>
                <a:gd name="T16" fmla="*/ 58 w 484"/>
                <a:gd name="T17" fmla="*/ 138 h 402"/>
                <a:gd name="T18" fmla="*/ 358 w 484"/>
                <a:gd name="T19" fmla="*/ 355 h 402"/>
                <a:gd name="T20" fmla="*/ 324 w 484"/>
                <a:gd name="T21" fmla="*/ 401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4" h="402">
                  <a:moveTo>
                    <a:pt x="324" y="401"/>
                  </a:moveTo>
                  <a:lnTo>
                    <a:pt x="483" y="376"/>
                  </a:lnTo>
                  <a:lnTo>
                    <a:pt x="458" y="217"/>
                  </a:lnTo>
                  <a:lnTo>
                    <a:pt x="425" y="263"/>
                  </a:lnTo>
                  <a:lnTo>
                    <a:pt x="125" y="46"/>
                  </a:lnTo>
                  <a:lnTo>
                    <a:pt x="159" y="0"/>
                  </a:lnTo>
                  <a:lnTo>
                    <a:pt x="0" y="25"/>
                  </a:lnTo>
                  <a:lnTo>
                    <a:pt x="25" y="184"/>
                  </a:lnTo>
                  <a:lnTo>
                    <a:pt x="58" y="138"/>
                  </a:lnTo>
                  <a:lnTo>
                    <a:pt x="358" y="355"/>
                  </a:lnTo>
                  <a:lnTo>
                    <a:pt x="324" y="401"/>
                  </a:lnTo>
                  <a:close/>
                </a:path>
              </a:pathLst>
            </a:custGeom>
            <a:noFill/>
            <a:ln w="12700">
              <a:solidFill>
                <a:srgbClr val="042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it-IT">
                <a:solidFill>
                  <a:prstClr val="black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7303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43E3D-CE65-6FC1-C836-0A8220DDC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DF171A8-D1C4-44F8-EC80-BC0FA9D20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056EE-71A1-00DD-EE38-62C226412468}"/>
              </a:ext>
            </a:extLst>
          </p:cNvPr>
          <p:cNvSpPr txBox="1"/>
          <p:nvPr/>
        </p:nvSpPr>
        <p:spPr>
          <a:xfrm>
            <a:off x="386348" y="940762"/>
            <a:ext cx="97434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Delibera n.31 del 30 gennaio 2025 </a:t>
            </a:r>
          </a:p>
          <a:p>
            <a:pPr algn="just"/>
            <a:r>
              <a:rPr lang="it-IT" i="1" dirty="0"/>
              <a:t>Indicazioni per la predisposizione della sezione “Rischi corruttivi e Trasparenza” del PIAO per i comuni con meno di 5.000 abitanti e meno di 50 dipendenti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A629392-BB81-6BB4-AE0D-481AABB8D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33521"/>
            <a:ext cx="12192000" cy="592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603250" marR="112395" indent="-171450" defTabSz="914400">
              <a:lnSpc>
                <a:spcPct val="115000"/>
              </a:lnSpc>
              <a:spcBef>
                <a:spcPts val="5"/>
              </a:spcBef>
              <a:defRPr/>
            </a:pPr>
            <a:r>
              <a:rPr lang="it-IT" sz="1400" dirty="0">
                <a:solidFill>
                  <a:prstClr val="black"/>
                </a:solidFill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I</a:t>
            </a:r>
            <a:r>
              <a:rPr kumimoji="0" lang="it-IT" sz="1400" b="0" i="0" u="none" strike="noStrike" kern="1200" cap="none" spc="1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comuni</a:t>
            </a:r>
            <a:r>
              <a:rPr kumimoji="0" lang="it-IT" sz="1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con</a:t>
            </a:r>
            <a:r>
              <a:rPr kumimoji="0" lang="it-IT" sz="1400" b="0" i="0" u="none" strike="noStrike" kern="1200" cap="none" spc="1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meno</a:t>
            </a:r>
            <a:r>
              <a:rPr kumimoji="0" lang="it-IT" sz="1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di</a:t>
            </a:r>
            <a:r>
              <a:rPr kumimoji="0" lang="it-IT" sz="1400" b="0" i="0" u="none" strike="noStrike" kern="1200" cap="none" spc="1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50</a:t>
            </a:r>
            <a:r>
              <a:rPr kumimoji="0" lang="it-IT" sz="1400" b="0" i="0" u="none" strike="noStrike" kern="1200" cap="none" spc="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dipendenti,</a:t>
            </a:r>
            <a:r>
              <a:rPr kumimoji="0" lang="it-IT" sz="1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dopo</a:t>
            </a:r>
            <a:r>
              <a:rPr kumimoji="0" lang="it-IT" sz="1400" b="0" i="0" u="none" strike="noStrike" kern="1200" cap="none" spc="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la</a:t>
            </a:r>
            <a:r>
              <a:rPr kumimoji="0" lang="it-IT" sz="1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prima</a:t>
            </a:r>
            <a:r>
              <a:rPr kumimoji="0" lang="it-IT" sz="1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adozione</a:t>
            </a:r>
            <a:r>
              <a:rPr kumimoji="0" lang="it-IT" sz="1400" b="0" i="0" u="none" strike="noStrike" kern="1200" cap="none" spc="1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della</a:t>
            </a:r>
            <a:r>
              <a:rPr kumimoji="0" lang="it-IT" sz="1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sezione,</a:t>
            </a:r>
            <a:r>
              <a:rPr kumimoji="0" lang="it-IT" sz="1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valutano</a:t>
            </a:r>
            <a:r>
              <a:rPr kumimoji="0" lang="it-IT" sz="1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se</a:t>
            </a:r>
            <a:r>
              <a:rPr kumimoji="0" lang="it-IT" sz="1400" b="0" i="0" u="none" strike="noStrike" kern="1200" cap="none" spc="1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nell’anno precedente si siano verificate o meno le seguenti evenienze:</a:t>
            </a: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8655" indent="-285750" algn="just" defTabSz="914400" eaLnBrk="1" hangingPunct="1">
              <a:lnSpc>
                <a:spcPct val="115000"/>
              </a:lnSpc>
              <a:spcBef>
                <a:spcPts val="5"/>
              </a:spcBef>
              <a:defRPr/>
            </a:pPr>
            <a:r>
              <a:rPr lang="it-IT" sz="1400" dirty="0">
                <a:solidFill>
                  <a:prstClr val="black"/>
                </a:solidFill>
                <a:latin typeface="+mj-lt"/>
              </a:rPr>
              <a:t>Il RPCT può specificare all’interno della sezione i compiti principali e le responsabilità dei vari attori coinvolti nel processo di formazione e attuazione delle misure di prevenzione della corruzione.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</a:p>
          <a:p>
            <a:pPr marL="717550" marR="668655" indent="-285750" algn="just" defTabSz="914400" eaLnBrk="1" hangingPunct="1">
              <a:lnSpc>
                <a:spcPct val="115000"/>
              </a:lnSpc>
              <a:spcBef>
                <a:spcPts val="5"/>
              </a:spcBef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+mn-cs"/>
              </a:rPr>
              <a:t>Tenuto conto che nei piccoli comuni, il Segretario comunale – che ricopre il ruolo di RPCT – può svolgere, in virtù della disciplina che ne definisce i compiti, anche il ruolo di responsabile della predisposizione delle altre sezioni del PIAO, si raccomanda che tali funzioni siano svolte nel rispetto dei diversi ambiti di competenze e responsabilità connesse alle singole pianificazioni oggetto delle sezioni del PIAO.</a:t>
            </a:r>
          </a:p>
          <a:p>
            <a:pPr marL="717550" marR="668655" indent="-285750" algn="just" defTabSz="914400">
              <a:lnSpc>
                <a:spcPct val="115000"/>
              </a:lnSpc>
              <a:spcBef>
                <a:spcPts val="5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9290" algn="just" defTabSz="914400">
              <a:lnSpc>
                <a:spcPct val="115000"/>
              </a:lnSpc>
              <a:spcBef>
                <a:spcPts val="590"/>
              </a:spcBef>
              <a:buNone/>
              <a:defRPr/>
            </a:pPr>
            <a:endParaRPr lang="it-IT" sz="1400" dirty="0">
              <a:solidFill>
                <a:prstClr val="black"/>
              </a:solidFill>
              <a:latin typeface="+mj-lt"/>
            </a:endParaRPr>
          </a:p>
          <a:p>
            <a:pPr marL="431800" marR="666750" algn="just" defTabSz="914400">
              <a:lnSpc>
                <a:spcPct val="115000"/>
              </a:lnSpc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FontTx/>
              <a:buNone/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  <p:pic>
        <p:nvPicPr>
          <p:cNvPr id="7" name="Immagine 6" descr="Immagine che contiene testo, schermata, Carattere, Blu elettrico&#10;&#10;Il contenuto generato dall'IA potrebbe non essere corretto.">
            <a:extLst>
              <a:ext uri="{FF2B5EF4-FFF2-40B4-BE49-F238E27FC236}">
                <a16:creationId xmlns:a16="http://schemas.microsoft.com/office/drawing/2014/main" id="{12FB76C8-19B4-0A82-5F86-130C6EF45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03" y="2751904"/>
            <a:ext cx="6494743" cy="224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917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DDF32-8A41-1F2E-9A4E-DF01025E3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5C21ACA-50BC-1F2F-65D7-55F1DAC8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4C2276D-1971-DD64-77F4-9FB3D9A4DAEE}"/>
              </a:ext>
            </a:extLst>
          </p:cNvPr>
          <p:cNvSpPr txBox="1"/>
          <p:nvPr/>
        </p:nvSpPr>
        <p:spPr>
          <a:xfrm>
            <a:off x="386348" y="802217"/>
            <a:ext cx="97434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Aree di rischio - Mappature</a:t>
            </a:r>
          </a:p>
          <a:p>
            <a:r>
              <a:rPr lang="it-IT" b="1" dirty="0">
                <a:solidFill>
                  <a:srgbClr val="0070C0"/>
                </a:solidFill>
              </a:rPr>
              <a:t>Delibera n.31 del 30 gennaio 2025 </a:t>
            </a:r>
          </a:p>
          <a:p>
            <a:pPr algn="just"/>
            <a:r>
              <a:rPr lang="it-IT" i="1" dirty="0"/>
              <a:t>Indicazioni per la predisposizione della sezione “Rischi corruttivi e Trasparenza” del PIAO per i comuni con meno di 5.000 abitanti e meno di 50 dipendenti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CED3FC30-8149-A8B4-1669-0B64EAABC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7" y="2111441"/>
            <a:ext cx="9611524" cy="6174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31800" marR="668655" algn="just" eaLnBrk="0" hangingPunct="0">
              <a:lnSpc>
                <a:spcPct val="115000"/>
              </a:lnSpc>
              <a:spcBef>
                <a:spcPts val="785"/>
              </a:spcBef>
            </a:pPr>
            <a:r>
              <a:rPr lang="it-IT" sz="1400" dirty="0">
                <a:solidFill>
                  <a:prstClr val="black"/>
                </a:solidFill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400" dirty="0">
                <a:effectLst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Per le amministrazioni e gli enti con meno di 50 dipendenti, le aree di rischio da valutare in quanto obbligatorie ai sensi dell’art. 6 del DM n. 132/2022 sono:</a:t>
            </a:r>
          </a:p>
          <a:p>
            <a:pPr marL="431800" marR="668655" algn="just" eaLnBrk="0" hangingPunct="0">
              <a:lnSpc>
                <a:spcPct val="115000"/>
              </a:lnSpc>
              <a:spcBef>
                <a:spcPts val="785"/>
              </a:spcBef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8655" algn="just" eaLnBrk="0" hangingPunct="0">
              <a:lnSpc>
                <a:spcPct val="115000"/>
              </a:lnSpc>
              <a:spcBef>
                <a:spcPts val="785"/>
              </a:spcBef>
            </a:pPr>
            <a:endParaRPr lang="it-IT" sz="1400" dirty="0">
              <a:solidFill>
                <a:prstClr val="black"/>
              </a:solidFill>
              <a:effectLst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8655" algn="just" eaLnBrk="0" hangingPunct="0">
              <a:lnSpc>
                <a:spcPct val="115000"/>
              </a:lnSpc>
              <a:spcBef>
                <a:spcPts val="785"/>
              </a:spcBef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8655" algn="just" eaLnBrk="0" hangingPunct="0">
              <a:lnSpc>
                <a:spcPct val="115000"/>
              </a:lnSpc>
              <a:spcBef>
                <a:spcPts val="785"/>
              </a:spcBef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8020" algn="just" eaLnBrk="0" hangingPunct="0">
              <a:lnSpc>
                <a:spcPct val="115000"/>
              </a:lnSpc>
              <a:spcBef>
                <a:spcPts val="5"/>
              </a:spcBef>
            </a:pPr>
            <a:r>
              <a:rPr lang="it-IT" sz="1400" dirty="0">
                <a:latin typeface="+mj-lt"/>
              </a:rPr>
              <a:t> Le amministrazioni possono, inoltre, valutare di mappare due ulteriori processi ritenuti particolarmente a rischio, soprattutto nelle amministrazioni comunali di minori dimensioni.</a:t>
            </a:r>
            <a:endParaRPr lang="it-IT" sz="1400" dirty="0">
              <a:effectLst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8655" indent="-285750" algn="just" defTabSz="914400">
              <a:lnSpc>
                <a:spcPct val="115000"/>
              </a:lnSpc>
              <a:spcBef>
                <a:spcPts val="5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270510" algn="ctr" eaLnBrk="0" hangingPunct="0">
              <a:spcBef>
                <a:spcPts val="195"/>
              </a:spcBef>
            </a:pPr>
            <a:r>
              <a:rPr lang="it-IT" sz="1400" b="1" i="1" spc="-1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rebuchet MS" panose="020B0603020202020204" pitchFamily="34" charset="0"/>
              </a:rPr>
              <a:t>PROCESSI</a:t>
            </a:r>
            <a:endParaRPr lang="it-IT" sz="1400" dirty="0">
              <a:effectLst/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9290" algn="just" defTabSz="914400">
              <a:lnSpc>
                <a:spcPct val="115000"/>
              </a:lnSpc>
              <a:spcBef>
                <a:spcPts val="590"/>
              </a:spcBef>
              <a:buNone/>
              <a:defRPr/>
            </a:pPr>
            <a:endParaRPr lang="it-IT" sz="1400" dirty="0">
              <a:solidFill>
                <a:prstClr val="black"/>
              </a:solidFill>
              <a:latin typeface="+mj-lt"/>
            </a:endParaRPr>
          </a:p>
          <a:p>
            <a:pPr marL="431800" marR="666750" algn="just" defTabSz="914400">
              <a:lnSpc>
                <a:spcPct val="115000"/>
              </a:lnSpc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FontTx/>
              <a:buNone/>
            </a:pPr>
            <a:endParaRPr lang="it-IT" sz="1400" dirty="0">
              <a:solidFill>
                <a:prstClr val="black"/>
              </a:solidFill>
              <a:latin typeface="+mj-lt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  <p:pic>
        <p:nvPicPr>
          <p:cNvPr id="6" name="Immagine 5" descr="Immagine che contiene testo, schermata, Carattere, Blu elettrico&#10;&#10;Il contenuto generato dall'IA potrebbe non essere corretto.">
            <a:extLst>
              <a:ext uri="{FF2B5EF4-FFF2-40B4-BE49-F238E27FC236}">
                <a16:creationId xmlns:a16="http://schemas.microsoft.com/office/drawing/2014/main" id="{084C79FF-E1C9-547B-2825-264120234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87" y="2771359"/>
            <a:ext cx="6755122" cy="313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25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FE123D-6F08-8083-7477-A378DF909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866C2B0-2E83-5A53-E7C0-551D169F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2B171B0-58BF-AC79-9849-5C453E2BB582}"/>
              </a:ext>
            </a:extLst>
          </p:cNvPr>
          <p:cNvSpPr txBox="1"/>
          <p:nvPr/>
        </p:nvSpPr>
        <p:spPr>
          <a:xfrm>
            <a:off x="377112" y="783744"/>
            <a:ext cx="97434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Delibera n.31 del 30 gennaio 2025 </a:t>
            </a:r>
          </a:p>
          <a:p>
            <a:pPr algn="just"/>
            <a:r>
              <a:rPr lang="it-IT" i="1" dirty="0"/>
              <a:t>Indicazioni per la predisposizione della sezione “Rischi corruttivi e Trasparenza” del PIAO per i comuni con meno di 5.000 abitanti e meno di 50 dipendenti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2997B6B-F0C5-D8F1-FCAF-E0659639F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20" y="1811848"/>
            <a:ext cx="11833360" cy="7980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31800" marR="668655" algn="just" eaLnBrk="0" hangingPunct="0">
              <a:lnSpc>
                <a:spcPct val="115000"/>
              </a:lnSpc>
              <a:spcBef>
                <a:spcPts val="590"/>
              </a:spcBef>
            </a:pP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Al fine di aiutare i RPCT nella programmazione delle misure generali – trasversali a tutte le aree di rischio</a:t>
            </a:r>
            <a:r>
              <a:rPr lang="it-IT" sz="1200" spc="-1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–</a:t>
            </a:r>
            <a:r>
              <a:rPr lang="it-IT" sz="1200" spc="-1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da</a:t>
            </a:r>
            <a:r>
              <a:rPr lang="it-IT" sz="1200" spc="-5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prevedere</a:t>
            </a:r>
            <a:r>
              <a:rPr lang="it-IT" sz="1200" spc="-1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obbligatoriamente</a:t>
            </a:r>
            <a:r>
              <a:rPr lang="it-IT" sz="1200" spc="-1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nella</a:t>
            </a:r>
            <a:r>
              <a:rPr lang="it-IT" sz="1200" spc="-15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sezione</a:t>
            </a:r>
            <a:r>
              <a:rPr lang="it-IT" sz="1200" spc="-2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“</a:t>
            </a:r>
            <a:r>
              <a:rPr lang="it-IT" sz="1200" i="1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Rischi</a:t>
            </a:r>
            <a:r>
              <a:rPr lang="it-IT" sz="1200" i="1" spc="-25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i="1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corruttivi</a:t>
            </a:r>
            <a:r>
              <a:rPr lang="it-IT" sz="1200" i="1" spc="-25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i="1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e</a:t>
            </a:r>
            <a:r>
              <a:rPr lang="it-IT" sz="1200" i="1" spc="-15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i="1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trasparenza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”,</a:t>
            </a:r>
            <a:r>
              <a:rPr lang="it-IT" sz="1200" spc="-15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l’Autorità</a:t>
            </a:r>
            <a:r>
              <a:rPr lang="it-IT" sz="1200" spc="-15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ha elaborato una apposita scheda “Misure Generali” </a:t>
            </a:r>
            <a:r>
              <a:rPr lang="it-IT" sz="1200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(</a:t>
            </a:r>
            <a:r>
              <a:rPr lang="it-IT" sz="1200" b="1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Allegato 2)</a:t>
            </a:r>
            <a:r>
              <a:rPr lang="it-IT" sz="1200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, </a:t>
            </a: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che contiene un’elencazione di tali strumenti di prevenzione.</a:t>
            </a:r>
          </a:p>
          <a:p>
            <a:pPr marL="431800" marR="672465" algn="just" eaLnBrk="0" hangingPunct="0">
              <a:lnSpc>
                <a:spcPct val="115000"/>
              </a:lnSpc>
              <a:spcBef>
                <a:spcPts val="605"/>
              </a:spcBef>
            </a:pPr>
            <a:r>
              <a:rPr lang="it-IT" sz="1200" dirty="0">
                <a:effectLst/>
                <a:latin typeface="+mn-lt"/>
                <a:ea typeface="Times New Roman" panose="02020603050405020304" pitchFamily="18" charset="0"/>
                <a:cs typeface="Trebuchet MS" panose="020B0603020202020204" pitchFamily="34" charset="0"/>
              </a:rPr>
              <a:t>In una prospettiva di semplificazione e alleggerimento degli oneri amministrativi si è valutato di prevedere per i piccoli comuni con meno di 5000 abitanti e 50 dipendenti solo le seguenti misure di carattere generale obbligatorie:</a:t>
            </a:r>
          </a:p>
          <a:p>
            <a:pPr marL="628650" lvl="0" indent="-171450" algn="just" eaLnBrk="0" hangingPunct="0">
              <a:spcBef>
                <a:spcPts val="520"/>
              </a:spcBef>
              <a:buFont typeface="Arial" panose="020B0604020202020204" pitchFamily="34" charset="0"/>
              <a:buChar char="•"/>
              <a:tabLst>
                <a:tab pos="702310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codice di comportamento dei dipendenti;</a:t>
            </a:r>
          </a:p>
          <a:p>
            <a:pPr marL="628650" lvl="0" indent="-171450" algn="just" eaLnBrk="0" hangingPunct="0">
              <a:spcBef>
                <a:spcPts val="720"/>
              </a:spcBef>
              <a:buFont typeface="Arial" panose="020B0604020202020204" pitchFamily="34" charset="0"/>
              <a:buChar char="•"/>
              <a:tabLst>
                <a:tab pos="702310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autorizzazioni allo svolgimento di incarichi d’ufficio – attività ed incarichi extra–istituzionali;</a:t>
            </a:r>
          </a:p>
          <a:p>
            <a:pPr marL="628650" lvl="0" indent="-171450" algn="just" eaLnBrk="0" hangingPunct="0">
              <a:spcBef>
                <a:spcPts val="720"/>
              </a:spcBef>
              <a:buFont typeface="Arial" panose="020B0604020202020204" pitchFamily="34" charset="0"/>
              <a:buChar char="•"/>
              <a:tabLst>
                <a:tab pos="702310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misure di disciplina del conflitto d’interesse;</a:t>
            </a:r>
          </a:p>
          <a:p>
            <a:pPr marL="628650" lvl="0" indent="-171450" eaLnBrk="0" hangingPunct="0">
              <a:spcBef>
                <a:spcPts val="715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formazione sui temi dell’etica e della legalità e sulla contrattualistica pubblica;</a:t>
            </a:r>
          </a:p>
          <a:p>
            <a:pPr marL="628650" lvl="0" indent="-171450" eaLnBrk="0" hangingPunct="0">
              <a:spcBef>
                <a:spcPts val="720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tutela del whistleblower;</a:t>
            </a:r>
          </a:p>
          <a:p>
            <a:pPr marL="628650" lvl="0" indent="-171450" eaLnBrk="0" hangingPunct="0">
              <a:spcBef>
                <a:spcPts val="715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misure alternative alla rotazione ordinaria;</a:t>
            </a:r>
          </a:p>
          <a:p>
            <a:pPr marL="628650" marR="673100" lvl="0" indent="-171450" eaLnBrk="0" hangingPunct="0">
              <a:lnSpc>
                <a:spcPct val="115000"/>
              </a:lnSpc>
              <a:spcBef>
                <a:spcPts val="715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 err="1">
                <a:solidFill>
                  <a:srgbClr val="0070C0"/>
                </a:solidFill>
                <a:latin typeface="+mn-lt"/>
              </a:rPr>
              <a:t>inconferibilità</a:t>
            </a:r>
            <a:r>
              <a:rPr lang="it-IT" sz="1200" b="1" dirty="0">
                <a:solidFill>
                  <a:srgbClr val="0070C0"/>
                </a:solidFill>
                <a:latin typeface="+mn-lt"/>
              </a:rPr>
              <a:t>/incompatibilità per funzioni dirigenziali o ad esse equiparabili (Segretario generale e titolari di incarichi di Elevata qualificazione - EQ);</a:t>
            </a:r>
          </a:p>
          <a:p>
            <a:pPr marL="628650" lvl="0" indent="-171450" eaLnBrk="0" hangingPunct="0">
              <a:spcBef>
                <a:spcPts val="540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patti di integrità;</a:t>
            </a:r>
          </a:p>
          <a:p>
            <a:pPr marL="628650" lvl="0" indent="-171450" eaLnBrk="0" hangingPunct="0">
              <a:spcBef>
                <a:spcPts val="715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divieto di </a:t>
            </a:r>
            <a:r>
              <a:rPr lang="it-IT" sz="1200" b="1" dirty="0" err="1">
                <a:solidFill>
                  <a:srgbClr val="0070C0"/>
                </a:solidFill>
                <a:latin typeface="+mn-lt"/>
              </a:rPr>
              <a:t>pantouflage</a:t>
            </a:r>
            <a:r>
              <a:rPr lang="it-IT" sz="1200" b="1" dirty="0">
                <a:solidFill>
                  <a:srgbClr val="0070C0"/>
                </a:solidFill>
                <a:latin typeface="+mn-lt"/>
              </a:rPr>
              <a:t>;</a:t>
            </a:r>
          </a:p>
          <a:p>
            <a:pPr marL="628650" lvl="0" indent="-171450" eaLnBrk="0" hangingPunct="0">
              <a:spcBef>
                <a:spcPts val="715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monitoraggio dei tempi procedimentali;</a:t>
            </a:r>
          </a:p>
          <a:p>
            <a:pPr marL="628650" lvl="0" indent="-171450" eaLnBrk="0" hangingPunct="0">
              <a:spcBef>
                <a:spcPts val="730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Responsabile dell'Anagrafe per la Stazione Appaltante (RASA);</a:t>
            </a:r>
          </a:p>
          <a:p>
            <a:pPr marL="628650" lvl="0" indent="-171450" eaLnBrk="0" hangingPunct="0">
              <a:spcBef>
                <a:spcPts val="715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commissioni di gara e di concorso;</a:t>
            </a:r>
          </a:p>
          <a:p>
            <a:pPr marL="628650" lvl="0" indent="-171450" eaLnBrk="0" hangingPunct="0">
              <a:spcBef>
                <a:spcPts val="720"/>
              </a:spcBef>
              <a:buFont typeface="Arial" panose="020B0604020202020204" pitchFamily="34" charset="0"/>
              <a:buChar char="•"/>
              <a:tabLst>
                <a:tab pos="702945" algn="l"/>
              </a:tabLst>
            </a:pPr>
            <a:r>
              <a:rPr lang="it-IT" sz="1200" b="1" dirty="0">
                <a:solidFill>
                  <a:srgbClr val="0070C0"/>
                </a:solidFill>
                <a:latin typeface="+mn-lt"/>
              </a:rPr>
              <a:t>rotazione straordinaria.</a:t>
            </a:r>
          </a:p>
          <a:p>
            <a:pPr marL="979488" marR="669290" indent="-171450" algn="just" defTabSz="914400">
              <a:lnSpc>
                <a:spcPct val="115000"/>
              </a:lnSpc>
              <a:spcBef>
                <a:spcPts val="590"/>
              </a:spcBef>
              <a:buFont typeface="Arial" panose="020B0604020202020204" pitchFamily="34" charset="0"/>
              <a:buChar char="•"/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100" dirty="0">
              <a:solidFill>
                <a:prstClr val="black"/>
              </a:solidFill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100" dirty="0">
              <a:solidFill>
                <a:prstClr val="black"/>
              </a:solidFill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100" dirty="0">
              <a:solidFill>
                <a:prstClr val="black"/>
              </a:solidFill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8655" algn="just" defTabSz="914400">
              <a:lnSpc>
                <a:spcPct val="115000"/>
              </a:lnSpc>
              <a:spcBef>
                <a:spcPts val="5"/>
              </a:spcBef>
              <a:buNone/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9290" algn="just" defTabSz="914400">
              <a:lnSpc>
                <a:spcPct val="115000"/>
              </a:lnSpc>
              <a:spcBef>
                <a:spcPts val="590"/>
              </a:spcBef>
              <a:buNone/>
              <a:defRPr/>
            </a:pPr>
            <a:endParaRPr lang="it-IT" sz="1400" dirty="0">
              <a:solidFill>
                <a:prstClr val="black"/>
              </a:solidFill>
              <a:latin typeface="+mn-lt"/>
            </a:endParaRPr>
          </a:p>
          <a:p>
            <a:pPr marL="431800" marR="666750" algn="just" defTabSz="914400">
              <a:lnSpc>
                <a:spcPct val="115000"/>
              </a:lnSpc>
            </a:pPr>
            <a:endParaRPr lang="it-IT" sz="1400" dirty="0">
              <a:solidFill>
                <a:prstClr val="black"/>
              </a:solidFill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</a:pPr>
            <a:endParaRPr lang="it-IT" sz="1600" dirty="0">
              <a:solidFill>
                <a:prstClr val="black"/>
              </a:solidFill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FontTx/>
              <a:buNone/>
            </a:pPr>
            <a:endParaRPr lang="it-IT" sz="1600" dirty="0">
              <a:solidFill>
                <a:prstClr val="black"/>
              </a:solidFill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922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D4A59-3CDD-0BE5-DC5B-273DC27611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FB2C421-EBA2-E3D7-B2B9-313E38E4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7E3A7B8-557C-0020-2147-D15C95BEA9DD}"/>
              </a:ext>
            </a:extLst>
          </p:cNvPr>
          <p:cNvSpPr txBox="1"/>
          <p:nvPr/>
        </p:nvSpPr>
        <p:spPr>
          <a:xfrm>
            <a:off x="395584" y="739431"/>
            <a:ext cx="97434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  <a:hlinkClick r:id="rId2"/>
              </a:rPr>
              <a:t>Allegato 1 – Mappature dei processi</a:t>
            </a:r>
            <a:endParaRPr lang="it-IT" b="1" dirty="0">
              <a:solidFill>
                <a:srgbClr val="0070C0"/>
              </a:solidFill>
            </a:endParaRPr>
          </a:p>
          <a:p>
            <a:r>
              <a:rPr lang="it-IT" b="1" dirty="0">
                <a:solidFill>
                  <a:srgbClr val="0070C0"/>
                </a:solidFill>
              </a:rPr>
              <a:t>Delibera n.31 del 30 gennaio 2025 </a:t>
            </a:r>
          </a:p>
          <a:p>
            <a:pPr algn="just"/>
            <a:r>
              <a:rPr lang="it-IT" i="1" dirty="0"/>
              <a:t>Indicazioni per la predisposizione della sezione “Rischi corruttivi e Trasparenza” del PIAO per i comuni con meno di 5.000 abitanti e meno di 50 dipendenti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5D97F35-4D8F-0E82-16B0-FE830268E7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901112" y="1476073"/>
            <a:ext cx="9421884" cy="414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08038" marR="669290" algn="just" defTabSz="914400">
              <a:lnSpc>
                <a:spcPct val="115000"/>
              </a:lnSpc>
              <a:spcBef>
                <a:spcPts val="590"/>
              </a:spcBef>
              <a:buNone/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1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1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1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8655" algn="just" defTabSz="914400">
              <a:lnSpc>
                <a:spcPct val="115000"/>
              </a:lnSpc>
              <a:spcBef>
                <a:spcPts val="5"/>
              </a:spcBef>
              <a:buNone/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9290" algn="just" defTabSz="914400">
              <a:lnSpc>
                <a:spcPct val="115000"/>
              </a:lnSpc>
              <a:spcBef>
                <a:spcPts val="590"/>
              </a:spcBef>
              <a:buNone/>
              <a:defRPr/>
            </a:pPr>
            <a:endParaRPr lang="it-IT" sz="1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431800" marR="666750" algn="just" defTabSz="914400">
              <a:lnSpc>
                <a:spcPct val="115000"/>
              </a:lnSpc>
            </a:pPr>
            <a:endParaRPr lang="it-IT" sz="14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None/>
            </a:pPr>
            <a:endParaRPr lang="it-IT" sz="16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None/>
            </a:pPr>
            <a:endParaRPr lang="it-IT" sz="16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None/>
            </a:pPr>
            <a:endParaRPr lang="it-IT" sz="16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FontTx/>
              <a:buNone/>
            </a:pPr>
            <a:endParaRPr lang="it-IT" sz="16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6E8C0EF-DA3F-4CF7-1425-C8F3147E0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868323"/>
              </p:ext>
            </p:extLst>
          </p:nvPr>
        </p:nvGraphicFramePr>
        <p:xfrm>
          <a:off x="267855" y="2034274"/>
          <a:ext cx="11563922" cy="4870219"/>
        </p:xfrm>
        <a:graphic>
          <a:graphicData uri="http://schemas.openxmlformats.org/drawingml/2006/table">
            <a:tbl>
              <a:tblPr/>
              <a:tblGrid>
                <a:gridCol w="1569975">
                  <a:extLst>
                    <a:ext uri="{9D8B030D-6E8A-4147-A177-3AD203B41FA5}">
                      <a16:colId xmlns:a16="http://schemas.microsoft.com/office/drawing/2014/main" val="4283163931"/>
                    </a:ext>
                  </a:extLst>
                </a:gridCol>
                <a:gridCol w="1198961">
                  <a:extLst>
                    <a:ext uri="{9D8B030D-6E8A-4147-A177-3AD203B41FA5}">
                      <a16:colId xmlns:a16="http://schemas.microsoft.com/office/drawing/2014/main" val="2852187196"/>
                    </a:ext>
                  </a:extLst>
                </a:gridCol>
                <a:gridCol w="1569975">
                  <a:extLst>
                    <a:ext uri="{9D8B030D-6E8A-4147-A177-3AD203B41FA5}">
                      <a16:colId xmlns:a16="http://schemas.microsoft.com/office/drawing/2014/main" val="655533378"/>
                    </a:ext>
                  </a:extLst>
                </a:gridCol>
                <a:gridCol w="1569975">
                  <a:extLst>
                    <a:ext uri="{9D8B030D-6E8A-4147-A177-3AD203B41FA5}">
                      <a16:colId xmlns:a16="http://schemas.microsoft.com/office/drawing/2014/main" val="3286516289"/>
                    </a:ext>
                  </a:extLst>
                </a:gridCol>
                <a:gridCol w="1569975">
                  <a:extLst>
                    <a:ext uri="{9D8B030D-6E8A-4147-A177-3AD203B41FA5}">
                      <a16:colId xmlns:a16="http://schemas.microsoft.com/office/drawing/2014/main" val="2183189301"/>
                    </a:ext>
                  </a:extLst>
                </a:gridCol>
                <a:gridCol w="620961">
                  <a:extLst>
                    <a:ext uri="{9D8B030D-6E8A-4147-A177-3AD203B41FA5}">
                      <a16:colId xmlns:a16="http://schemas.microsoft.com/office/drawing/2014/main" val="4032106062"/>
                    </a:ext>
                  </a:extLst>
                </a:gridCol>
                <a:gridCol w="804515">
                  <a:extLst>
                    <a:ext uri="{9D8B030D-6E8A-4147-A177-3AD203B41FA5}">
                      <a16:colId xmlns:a16="http://schemas.microsoft.com/office/drawing/2014/main" val="1933957527"/>
                    </a:ext>
                  </a:extLst>
                </a:gridCol>
                <a:gridCol w="804515">
                  <a:extLst>
                    <a:ext uri="{9D8B030D-6E8A-4147-A177-3AD203B41FA5}">
                      <a16:colId xmlns:a16="http://schemas.microsoft.com/office/drawing/2014/main" val="3054216612"/>
                    </a:ext>
                  </a:extLst>
                </a:gridCol>
                <a:gridCol w="722500">
                  <a:extLst>
                    <a:ext uri="{9D8B030D-6E8A-4147-A177-3AD203B41FA5}">
                      <a16:colId xmlns:a16="http://schemas.microsoft.com/office/drawing/2014/main" val="3093581945"/>
                    </a:ext>
                  </a:extLst>
                </a:gridCol>
                <a:gridCol w="578002">
                  <a:extLst>
                    <a:ext uri="{9D8B030D-6E8A-4147-A177-3AD203B41FA5}">
                      <a16:colId xmlns:a16="http://schemas.microsoft.com/office/drawing/2014/main" val="1406232084"/>
                    </a:ext>
                  </a:extLst>
                </a:gridCol>
                <a:gridCol w="554568">
                  <a:extLst>
                    <a:ext uri="{9D8B030D-6E8A-4147-A177-3AD203B41FA5}">
                      <a16:colId xmlns:a16="http://schemas.microsoft.com/office/drawing/2014/main" val="2941067870"/>
                    </a:ext>
                  </a:extLst>
                </a:gridCol>
              </a:tblGrid>
              <a:tr h="380936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it-IT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Predisposizione degli atti di gara 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tecnica/Ragioneria/ o altra </a:t>
                      </a:r>
                      <a:r>
                        <a:rPr lang="it-IT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Uo</a:t>
                      </a: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(a seconda dell'organizzazione interna dell'ente</a:t>
                      </a:r>
                      <a:r>
                        <a:rPr lang="it-IT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</a:t>
                      </a: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Scelta della strategia di acquisizione in elusione delle regole di affidamento del contratto  (ad esempio, concessione in luogo di appalto o  procedure negoziate e affidamenti diretti tesi a selezionare uno specifico operatore, scelte tecniche finalizzate a restringere la concorrenza)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Artificioso allungamento dei tempi di progettazione della gara 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fine di creare la condizione di urgenza .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Affidamenti diretti per estrema urgenza in mancanza dei presupposti di legge (Ad esempio quando l’estrema urgenza non deriva da eventi imprevedibili ed è invece imputabile alla stazione appaltante). 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Rivelazione di informazioni riservate, tese a favorire operatori economici, in fase anticipata alla pubblicazione dei documenti di gara.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5.Gestione del conflitto di interessi in fase di progettazione dell'affidamento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it-IT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68" marR="1568" marT="1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Obbligo di motivazione sulla scelta del sistema di affidamento (in particolare in caso di affidamenti diretti per estrema urgenza) (evento 1, 2, 3)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occasione di ogni procedura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di atti corredati dalla motivazione/totale atti adottati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 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tra 80 e 100 %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tra 50 e 80%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tra 0 e 50%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e C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03651"/>
                  </a:ext>
                </a:extLst>
              </a:tr>
              <a:tr h="38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Controllo periodico e monitoraggio dei tempi programmati anche mediante sistemi di controllo interno di gestione in ordine alle future scadenze contrattuali (evento 2, 3)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ogni semestre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n. contratti oggetto di monitoraggio/n. contratti in esecuzione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 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tra 80 e 100 %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tra 50 e 80%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tra 0 e 50%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e C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2575786"/>
                  </a:ext>
                </a:extLst>
              </a:tr>
              <a:tr h="5074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Sottoscrizione da parte dei soggetti coinvolti nella redazione della documentazione di gara di una dichiarazione di riservatezza sulla non divulgazione di informazioni inerenti la procedura (evento 4, 5)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momento dell'assegnazione del funzionario all'ufficio gare o all'ufficio diverso dall'ufficio gare che predispone la documentazione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di dichiarazioni sulla riservatezza rilasciate/totale dei soggetti coinvolti nella redazione della documentazione di gara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 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tra 80 e 100 %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tra 50 e 80%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tra 0 e 50%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e C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420649"/>
                  </a:ext>
                </a:extLst>
              </a:tr>
              <a:tr h="5074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Acquisizione dichiarazioni dei soggetti incaricatio della progettazione circa i rapporti di assiduità con operatori del settore di riferiferimento dell'affidamento. (evento 4, 5)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momento dell'assegnazione del funzionario all'ufficio gare o all'ufficio diverso dall'ufficio gare che predispone la documentazione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dichiarazioni rilasciate/n. soggetti incaricati della progettazione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 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tra 80 e 100 %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tra 50 e 80%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tra 0 e 50%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e C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544109"/>
                  </a:ext>
                </a:extLst>
              </a:tr>
              <a:tr h="57075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</a:t>
                      </a: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Ricorso a proroghe e rinnovi non consentiti e/o in assenza dei presupposti. 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Ricorso a rinnovo tacito, ovvero il rinnovo effettuato senza emanazione di un provvedimento espresso, inammissibile nel nostro ordinamento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Ricorso a  proroghe  della concessione non giustificate e al di fuori dei casi in cui è consentita nei documenti di gara e per legge (art. 178 d.lgs. 36/2023)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l" fontAlgn="b"/>
                      <a:r>
                        <a:rPr lang="it-IT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68" marR="1568" marT="1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Monitoraggio periodico delle scadenze contrattuali, con previsione di comunicazioni periodiche al RPCT (eventi 1,2,3)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semestrale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n. di contratti oggetto di monitoraggio/n. di contratti in esecuzione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 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tra 80 e 100 %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tra 50 e 80%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tra 0 e 50%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e C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143702"/>
                  </a:ext>
                </a:extLst>
              </a:tr>
              <a:tr h="38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Espressa previsione dell'opzione di rinnovo nei documenti di gara con conseguente calcolo dell'importo a base di gara del contratto che comprenda anche il rinnovo (eventi 1,2)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occasione di ogni procedura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di contratti recante l'opzione di rinnovo/totale contratti stipulati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 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tra 80 e 100 %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tra 50 e 80%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tra 0 e 50%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e C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422905"/>
                  </a:ext>
                </a:extLst>
              </a:tr>
              <a:tr h="38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F</a:t>
                      </a: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issazione di criteri di aggiudicazione da parte dell’ente concedente non pertinenti o inidonei all'oggetto della concessione.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Fissazione di requisiti discriminatori e sproporzionati all'oggetto della concessione e non correlati alla necessità di garantire la capacità del concessionario di eseguire la concessione.</a:t>
                      </a:r>
                      <a:endParaRPr lang="it-IT" sz="500" dirty="0"/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Verifiche sulla esistenza di una adeguata motivazione per il ricorso a proroghe della concessione e sul rispetto dei presupposti di legge (evento 3)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occasione di ogni procedura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verifiche sul rispetto dei presupposti di legge (si/no)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si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5527771"/>
                  </a:ext>
                </a:extLst>
              </a:tr>
              <a:tr h="38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it-IT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Fissazione di criteri di aggiudicazione da parte dell’ente concedente non pertinenti o inidonei all'oggetto della concessione.</a:t>
                      </a:r>
                      <a:br>
                        <a:rPr lang="it-IT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Fissazione di requisiti discriminatori e sproporzionati all'oggetto della concessione e non correlati alla necessità di garantire la capacità del concessionario di eseguire la concessione.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Controlli incrociati a campione da parte di RUP e RPCT sui criteri fissati nella determina a contrarre, nel bando o atto equivalente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campione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controlli sui criteri/n. procedure svolte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 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tra 80 e 100 %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tra 50 e 80%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tra 0 e 50%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e C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979961"/>
                  </a:ext>
                </a:extLst>
              </a:tr>
              <a:tr h="38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Nel Project financing, disposizioni del bando che limitano la presentazione di offerte concorrenziali ulteriori rispetto a quella del </a:t>
                      </a:r>
                      <a:r>
                        <a:rPr lang="it-IT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promotoree</a:t>
                      </a: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 conseguente radicarsi di una posizione di monopolio di quest'ultimo (art. 183, comma 15 </a:t>
                      </a:r>
                      <a:r>
                        <a:rPr lang="it-IT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dlgs</a:t>
                      </a: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36.2023) (</a:t>
                      </a:r>
                      <a:r>
                        <a:rPr lang="it-IT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CFr.</a:t>
                      </a: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Comunicato ANAC del 12 gennaio 2022)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Valutazione circa l'introduzione di migliorie al progetto presentato dal promotore, da valutare con il criterio di aggiudicazione dell'OEV in modo da garantire maggiore competitività tra gli operatori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occasione di ogni procedura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migliorie apportate al progetto (si/no)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si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8759729"/>
                  </a:ext>
                </a:extLst>
              </a:tr>
              <a:tr h="38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Verifica dell'assolvimento degli obblighi di pubblicazione da parte del RPCT.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occasione di ogni procedura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verifiche svolte sull'assolvimento obblighi trasparenza (si/no)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prima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seconda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terza annualità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 ogni anno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alternativa: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annuale</a:t>
                      </a:r>
                      <a:b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semestrale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alternativa: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si</a:t>
                      </a:r>
                      <a:b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no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opzione B  illustrare le criticità riscontrate e come si intende risolverle</a:t>
                      </a: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332393"/>
                  </a:ext>
                </a:extLst>
              </a:tr>
              <a:tr h="516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693285"/>
                  </a:ext>
                </a:extLst>
              </a:tr>
              <a:tr h="38330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8" marR="1568" marT="1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246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05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0A5670-8171-8CC3-A4CF-24BA18520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4CB481C-9645-DAF2-9EAA-41F9368CA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54EC33A-C5F6-EF92-D4BB-0E92EC51EFD5}"/>
              </a:ext>
            </a:extLst>
          </p:cNvPr>
          <p:cNvSpPr txBox="1"/>
          <p:nvPr/>
        </p:nvSpPr>
        <p:spPr>
          <a:xfrm>
            <a:off x="701963" y="701948"/>
            <a:ext cx="111852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Allegato 2 – Misure Generali</a:t>
            </a:r>
          </a:p>
          <a:p>
            <a:r>
              <a:rPr lang="it-IT" b="1" dirty="0">
                <a:solidFill>
                  <a:srgbClr val="0070C0"/>
                </a:solidFill>
              </a:rPr>
              <a:t>Delibera n.31 del 30 gennaio 2025 </a:t>
            </a:r>
          </a:p>
          <a:p>
            <a:pPr algn="just"/>
            <a:r>
              <a:rPr lang="it-IT" i="1" dirty="0"/>
              <a:t>Indicazioni per la predisposizione della sezione “Rischi corruttivi e Trasparenza” del PIAO per i comuni con meno di 5.000 abitanti e meno di 50 dipendenti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88BC12A-76B4-5981-D6B0-92AB877195A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901112" y="1476073"/>
            <a:ext cx="9421884" cy="414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08038" marR="669290" algn="just" defTabSz="914400">
              <a:lnSpc>
                <a:spcPct val="115000"/>
              </a:lnSpc>
              <a:spcBef>
                <a:spcPts val="590"/>
              </a:spcBef>
              <a:buNone/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1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1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lang="it-IT" sz="11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717550" marR="669290" indent="-285750" algn="just" defTabSz="914400">
              <a:lnSpc>
                <a:spcPct val="115000"/>
              </a:lnSpc>
              <a:spcBef>
                <a:spcPts val="590"/>
              </a:spcBef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8655" algn="just" defTabSz="914400">
              <a:lnSpc>
                <a:spcPct val="115000"/>
              </a:lnSpc>
              <a:spcBef>
                <a:spcPts val="5"/>
              </a:spcBef>
              <a:buNone/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9290" algn="just" defTabSz="914400">
              <a:lnSpc>
                <a:spcPct val="115000"/>
              </a:lnSpc>
              <a:spcBef>
                <a:spcPts val="590"/>
              </a:spcBef>
              <a:buNone/>
              <a:defRPr/>
            </a:pPr>
            <a:endParaRPr lang="it-IT" sz="1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431800" marR="666750" algn="just" defTabSz="914400">
              <a:lnSpc>
                <a:spcPct val="115000"/>
              </a:lnSpc>
            </a:pPr>
            <a:endParaRPr lang="it-IT" sz="14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None/>
            </a:pPr>
            <a:endParaRPr lang="it-IT" sz="16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None/>
            </a:pPr>
            <a:endParaRPr lang="it-IT" sz="16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None/>
            </a:pPr>
            <a:endParaRPr lang="it-IT" sz="16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marL="431800" marR="667385" algn="just" defTabSz="914400">
              <a:lnSpc>
                <a:spcPct val="115000"/>
              </a:lnSpc>
              <a:spcBef>
                <a:spcPts val="605"/>
              </a:spcBef>
              <a:buFontTx/>
              <a:buNone/>
            </a:pPr>
            <a:endParaRPr lang="it-IT" sz="16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84A3E8BD-40D7-C61D-EEF8-7F8B9355B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404995"/>
              </p:ext>
            </p:extLst>
          </p:nvPr>
        </p:nvGraphicFramePr>
        <p:xfrm>
          <a:off x="701963" y="1937924"/>
          <a:ext cx="10098087" cy="2588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7148">
                  <a:extLst>
                    <a:ext uri="{9D8B030D-6E8A-4147-A177-3AD203B41FA5}">
                      <a16:colId xmlns:a16="http://schemas.microsoft.com/office/drawing/2014/main" val="286710725"/>
                    </a:ext>
                  </a:extLst>
                </a:gridCol>
                <a:gridCol w="946531">
                  <a:extLst>
                    <a:ext uri="{9D8B030D-6E8A-4147-A177-3AD203B41FA5}">
                      <a16:colId xmlns:a16="http://schemas.microsoft.com/office/drawing/2014/main" val="525236544"/>
                    </a:ext>
                  </a:extLst>
                </a:gridCol>
                <a:gridCol w="1349927">
                  <a:extLst>
                    <a:ext uri="{9D8B030D-6E8A-4147-A177-3AD203B41FA5}">
                      <a16:colId xmlns:a16="http://schemas.microsoft.com/office/drawing/2014/main" val="232850873"/>
                    </a:ext>
                  </a:extLst>
                </a:gridCol>
                <a:gridCol w="1349927">
                  <a:extLst>
                    <a:ext uri="{9D8B030D-6E8A-4147-A177-3AD203B41FA5}">
                      <a16:colId xmlns:a16="http://schemas.microsoft.com/office/drawing/2014/main" val="1126014960"/>
                    </a:ext>
                  </a:extLst>
                </a:gridCol>
                <a:gridCol w="1349927">
                  <a:extLst>
                    <a:ext uri="{9D8B030D-6E8A-4147-A177-3AD203B41FA5}">
                      <a16:colId xmlns:a16="http://schemas.microsoft.com/office/drawing/2014/main" val="2291990909"/>
                    </a:ext>
                  </a:extLst>
                </a:gridCol>
                <a:gridCol w="1001899">
                  <a:extLst>
                    <a:ext uri="{9D8B030D-6E8A-4147-A177-3AD203B41FA5}">
                      <a16:colId xmlns:a16="http://schemas.microsoft.com/office/drawing/2014/main" val="4055998243"/>
                    </a:ext>
                  </a:extLst>
                </a:gridCol>
                <a:gridCol w="1268194">
                  <a:extLst>
                    <a:ext uri="{9D8B030D-6E8A-4147-A177-3AD203B41FA5}">
                      <a16:colId xmlns:a16="http://schemas.microsoft.com/office/drawing/2014/main" val="1011752199"/>
                    </a:ext>
                  </a:extLst>
                </a:gridCol>
                <a:gridCol w="1057267">
                  <a:extLst>
                    <a:ext uri="{9D8B030D-6E8A-4147-A177-3AD203B41FA5}">
                      <a16:colId xmlns:a16="http://schemas.microsoft.com/office/drawing/2014/main" val="537978306"/>
                    </a:ext>
                  </a:extLst>
                </a:gridCol>
                <a:gridCol w="1057267">
                  <a:extLst>
                    <a:ext uri="{9D8B030D-6E8A-4147-A177-3AD203B41FA5}">
                      <a16:colId xmlns:a16="http://schemas.microsoft.com/office/drawing/2014/main" val="1224526002"/>
                    </a:ext>
                  </a:extLst>
                </a:gridCol>
              </a:tblGrid>
              <a:tr h="86299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Misure alternative alla rotazione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Condivisione delle fasi procedimentali,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Numero di procedimenti condivisi/sul totale</a:t>
                      </a:r>
                      <a:br>
                        <a:rPr lang="it-IT" sz="1000" u="none" strike="noStrike">
                          <a:effectLst/>
                        </a:rPr>
                      </a:b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RPCT/SG/RESPONSABILE RISORSE UMANE/ALTRO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ogni anno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Annuale</a:t>
                      </a:r>
                      <a:endParaRPr lang="it-IT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80%-100%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(Il campo da compilare è libero e si apre in caso di flag dell'opzione "&lt;80%")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extLst>
                  <a:ext uri="{0D108BD9-81ED-4DB2-BD59-A6C34878D82A}">
                    <a16:rowId xmlns:a16="http://schemas.microsoft.com/office/drawing/2014/main" val="4037182130"/>
                  </a:ext>
                </a:extLst>
              </a:tr>
              <a:tr h="86299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Rotazione funzionale all'interno del medesimo ufficio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Numero di funzioni ruotate/sul totale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Annuale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80%-100%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(Il campo da compilare è libero e si apre in caso di flag dell'opzione "&lt;80%")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extLst>
                  <a:ext uri="{0D108BD9-81ED-4DB2-BD59-A6C34878D82A}">
                    <a16:rowId xmlns:a16="http://schemas.microsoft.com/office/drawing/2014/main" val="651206234"/>
                  </a:ext>
                </a:extLst>
              </a:tr>
              <a:tr h="86299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"Doppia sottoscrizione” degli atti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Numero di atti con doppia sottoscrizione/sul totale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Annuale</a:t>
                      </a:r>
                      <a:endParaRPr lang="it-IT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80%-100%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(Il campo da compilare è libero e si apre in caso di flag dell'opzione "&lt;80%")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6" marR="1536" marT="1536" marB="0" anchor="ctr"/>
                </a:tc>
                <a:extLst>
                  <a:ext uri="{0D108BD9-81ED-4DB2-BD59-A6C34878D82A}">
                    <a16:rowId xmlns:a16="http://schemas.microsoft.com/office/drawing/2014/main" val="1983881943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5343CC1E-E4CE-41F9-D3B4-FDC79E464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2483"/>
              </p:ext>
            </p:extLst>
          </p:nvPr>
        </p:nvGraphicFramePr>
        <p:xfrm>
          <a:off x="701961" y="4635732"/>
          <a:ext cx="10098089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723">
                  <a:extLst>
                    <a:ext uri="{9D8B030D-6E8A-4147-A177-3AD203B41FA5}">
                      <a16:colId xmlns:a16="http://schemas.microsoft.com/office/drawing/2014/main" val="1468185122"/>
                    </a:ext>
                  </a:extLst>
                </a:gridCol>
                <a:gridCol w="922211">
                  <a:extLst>
                    <a:ext uri="{9D8B030D-6E8A-4147-A177-3AD203B41FA5}">
                      <a16:colId xmlns:a16="http://schemas.microsoft.com/office/drawing/2014/main" val="2595290593"/>
                    </a:ext>
                  </a:extLst>
                </a:gridCol>
                <a:gridCol w="1315243">
                  <a:extLst>
                    <a:ext uri="{9D8B030D-6E8A-4147-A177-3AD203B41FA5}">
                      <a16:colId xmlns:a16="http://schemas.microsoft.com/office/drawing/2014/main" val="1292797730"/>
                    </a:ext>
                  </a:extLst>
                </a:gridCol>
                <a:gridCol w="1315243">
                  <a:extLst>
                    <a:ext uri="{9D8B030D-6E8A-4147-A177-3AD203B41FA5}">
                      <a16:colId xmlns:a16="http://schemas.microsoft.com/office/drawing/2014/main" val="4023958177"/>
                    </a:ext>
                  </a:extLst>
                </a:gridCol>
                <a:gridCol w="1315243">
                  <a:extLst>
                    <a:ext uri="{9D8B030D-6E8A-4147-A177-3AD203B41FA5}">
                      <a16:colId xmlns:a16="http://schemas.microsoft.com/office/drawing/2014/main" val="215530793"/>
                    </a:ext>
                  </a:extLst>
                </a:gridCol>
                <a:gridCol w="1235610">
                  <a:extLst>
                    <a:ext uri="{9D8B030D-6E8A-4147-A177-3AD203B41FA5}">
                      <a16:colId xmlns:a16="http://schemas.microsoft.com/office/drawing/2014/main" val="2522441516"/>
                    </a:ext>
                  </a:extLst>
                </a:gridCol>
                <a:gridCol w="1235610">
                  <a:extLst>
                    <a:ext uri="{9D8B030D-6E8A-4147-A177-3AD203B41FA5}">
                      <a16:colId xmlns:a16="http://schemas.microsoft.com/office/drawing/2014/main" val="1901278491"/>
                    </a:ext>
                  </a:extLst>
                </a:gridCol>
                <a:gridCol w="1030103">
                  <a:extLst>
                    <a:ext uri="{9D8B030D-6E8A-4147-A177-3AD203B41FA5}">
                      <a16:colId xmlns:a16="http://schemas.microsoft.com/office/drawing/2014/main" val="2857593001"/>
                    </a:ext>
                  </a:extLst>
                </a:gridCol>
                <a:gridCol w="1030103">
                  <a:extLst>
                    <a:ext uri="{9D8B030D-6E8A-4147-A177-3AD203B41FA5}">
                      <a16:colId xmlns:a16="http://schemas.microsoft.com/office/drawing/2014/main" val="2405435832"/>
                    </a:ext>
                  </a:extLst>
                </a:gridCol>
              </a:tblGrid>
              <a:tr h="8629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Conflitti d'interesse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Acquisizione e verifica delle dichiarazioni di assenza di conflitti d'interesse rese dal personale neo assunto o assegnato a un nuovo incarico ovvero rilasciate da consulenti e collaboratori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Numero di dichiarazioni verificate su numero di personale neo assunto e assegnato a un nuovo incarico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RPCT/SG/RESPONSABILE UFFICIO RISORSE UMANE/ALTRO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ogni anno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Annuale</a:t>
                      </a:r>
                      <a:endParaRPr lang="it-IT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80%-100%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(Il campo da compilare è libero e si apre in caso di flag dell'opzione "&lt;80%")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7263979"/>
                  </a:ext>
                </a:extLst>
              </a:tr>
              <a:tr h="86299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Acquisizione e verifica delle dichiarazioni di assenza di conflitti d'interesse rese dal personale o da consulenti e collaboratori in caso di sopravvenienze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Numero di dichiarazioni acquisite su numero di dichiarazioni verificate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ogni anno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Annuale</a:t>
                      </a:r>
                      <a:endParaRPr lang="it-IT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80%-100%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(Il campo da compilare è libero e si apre in caso di flag dell'opzione "&lt;80%")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411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074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655DF8-F066-2799-B891-A756EF6C1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BDB-35A9-4F9B-A675-0023F0C2B333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65B1B8B-5BE4-FBAA-1D4A-E445832BB8BD}"/>
              </a:ext>
            </a:extLst>
          </p:cNvPr>
          <p:cNvSpPr txBox="1"/>
          <p:nvPr/>
        </p:nvSpPr>
        <p:spPr>
          <a:xfrm>
            <a:off x="367876" y="1116253"/>
            <a:ext cx="974349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Allegato 3 dell’aggiornamento 2024 del PNA 2022</a:t>
            </a:r>
            <a:endParaRPr lang="it-IT" sz="1600" b="1" dirty="0">
              <a:solidFill>
                <a:srgbClr val="0070C0"/>
              </a:solidFill>
            </a:endParaRPr>
          </a:p>
          <a:p>
            <a:r>
              <a:rPr lang="it-IT" sz="1600" b="1" dirty="0"/>
              <a:t>Sottosezione trasparenza</a:t>
            </a:r>
          </a:p>
          <a:p>
            <a:endParaRPr lang="it-IT" sz="1600" b="1" dirty="0"/>
          </a:p>
          <a:p>
            <a:r>
              <a:rPr lang="it-IT" sz="1600" b="1" dirty="0"/>
              <a:t>Aggiornamento 2024 al PNA 2022: Delibera n.31 del 30 gennaio 2025 </a:t>
            </a:r>
          </a:p>
          <a:p>
            <a:pPr algn="just"/>
            <a:r>
              <a:rPr lang="it-IT" sz="1600" i="1" dirty="0"/>
              <a:t>Indicazioni per la predisposizione della sezione “Rischi corruttivi e Trasparenza” del PIAO per i comuni con meno di 5.000 abitanti e meno di 50 dipendenti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8711A60-04E8-D1DD-A139-89216E9FA24F}"/>
              </a:ext>
            </a:extLst>
          </p:cNvPr>
          <p:cNvSpPr txBox="1"/>
          <p:nvPr/>
        </p:nvSpPr>
        <p:spPr>
          <a:xfrm>
            <a:off x="367876" y="2940127"/>
            <a:ext cx="997675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b="0" i="0" u="none" strike="noStrike" baseline="0" dirty="0">
                <a:solidFill>
                  <a:srgbClr val="000000"/>
                </a:solidFill>
              </a:rPr>
              <a:t>Per supportare l’elaborazione di questa sottosezione da parte dei piccoli comuni è stato predisposto un apposito file Excel (</a:t>
            </a:r>
            <a:r>
              <a:rPr lang="it-IT" sz="1600" b="1" i="0" u="sng" strike="noStrike" baseline="0" dirty="0">
                <a:solidFill>
                  <a:srgbClr val="000000"/>
                </a:solidFill>
              </a:rPr>
              <a:t>sostitutivo per tali enti </a:t>
            </a:r>
            <a:r>
              <a:rPr lang="it-IT" sz="1600" b="1" i="0" u="sng" strike="noStrike" baseline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dell’Allegato</a:t>
            </a:r>
            <a:r>
              <a:rPr lang="it-IT" sz="1600" b="1" i="0" u="sng" strike="noStrike" baseline="0" dirty="0">
                <a:solidFill>
                  <a:srgbClr val="FB4A1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it-IT" sz="1600" b="1" i="0" u="sng" strike="noStrike" baseline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it-IT" sz="1600" b="0" i="0" u="none" strike="noStrike" baseline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 della delibera ANAC n. 1310/2016</a:t>
            </a:r>
            <a:r>
              <a:rPr lang="it-IT" sz="1600" b="0" i="0" u="none" strike="noStrike" baseline="0" dirty="0">
                <a:solidFill>
                  <a:srgbClr val="000000"/>
                </a:solidFill>
              </a:rPr>
              <a:t>) che elenca tutti gli obblighi di pubblicazione applicabili ai comuni con meno di 5000 e 15.000 abitanti, secondo le indicazioni date nel tempo da ANAC nei vari PNA e relativi aggiornamenti. </a:t>
            </a:r>
          </a:p>
          <a:p>
            <a:pPr algn="just"/>
            <a:endParaRPr lang="it-IT" sz="1600" b="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it-IT" sz="1600" b="0" i="0" u="none" strike="noStrike" baseline="0" dirty="0">
                <a:solidFill>
                  <a:srgbClr val="000000"/>
                </a:solidFill>
              </a:rPr>
              <a:t>Questo documento – in cui sono stati individuati il contenuto degli obblighi e la denominazione delle sottosezioni livello 1 e livello 2 - richiede di precisare:</a:t>
            </a:r>
          </a:p>
          <a:p>
            <a:pPr algn="just"/>
            <a:endParaRPr lang="it-IT" sz="1600" b="0" i="0" u="none" strike="noStrike" baseline="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0" i="0" u="none" strike="noStrike" baseline="0" dirty="0">
                <a:solidFill>
                  <a:srgbClr val="000000"/>
                </a:solidFill>
              </a:rPr>
              <a:t>il </a:t>
            </a:r>
            <a:r>
              <a:rPr lang="it-IT" sz="1600" b="1" i="0" u="none" strike="noStrike" baseline="0" dirty="0">
                <a:solidFill>
                  <a:srgbClr val="000000"/>
                </a:solidFill>
              </a:rPr>
              <a:t>Responsabile dell’ufficio/struttura responsabile tenuti alla pubblicazione </a:t>
            </a:r>
            <a:r>
              <a:rPr lang="it-IT" sz="1600" b="0" i="0" u="none" strike="noStrike" baseline="0" dirty="0">
                <a:solidFill>
                  <a:srgbClr val="000000"/>
                </a:solidFill>
              </a:rPr>
              <a:t>(ed eventualmente se diverso dallo stesso, del Responsabile dell’elaborazione e trasmissione del dato);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i="0" u="none" strike="noStrike" baseline="0" dirty="0">
                <a:solidFill>
                  <a:srgbClr val="000000"/>
                </a:solidFill>
              </a:rPr>
              <a:t>le tempistiche della pubblicazione e dell’Aggiornamento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i="0" u="none" strike="noStrike" baseline="0" dirty="0">
                <a:solidFill>
                  <a:srgbClr val="000000"/>
                </a:solidFill>
              </a:rPr>
              <a:t>il monitoraggio</a:t>
            </a:r>
            <a:r>
              <a:rPr lang="it-IT" sz="1600" dirty="0">
                <a:solidFill>
                  <a:srgbClr val="000000"/>
                </a:solidFill>
              </a:rPr>
              <a:t> inteso come programmazione e esiti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845239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f3240aa-b2e9-46c3-b174-50ea6249c74d" xsi:nil="true"/>
    <lcf76f155ced4ddcb4097134ff3c332f xmlns="07ffaeda-87c0-47ba-8c0f-377a6ea6d84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2D4DC0094A03408FFD838DC116877C" ma:contentTypeVersion="18" ma:contentTypeDescription="Creare un nuovo documento." ma:contentTypeScope="" ma:versionID="071d63fd36428b99214d5ea07ca2e762">
  <xsd:schema xmlns:xsd="http://www.w3.org/2001/XMLSchema" xmlns:xs="http://www.w3.org/2001/XMLSchema" xmlns:p="http://schemas.microsoft.com/office/2006/metadata/properties" xmlns:ns2="07ffaeda-87c0-47ba-8c0f-377a6ea6d846" xmlns:ns3="4f3240aa-b2e9-46c3-b174-50ea6249c74d" targetNamespace="http://schemas.microsoft.com/office/2006/metadata/properties" ma:root="true" ma:fieldsID="4df3ef4d4bb1d843ac3372fecf2329fe" ns2:_="" ns3:_="">
    <xsd:import namespace="07ffaeda-87c0-47ba-8c0f-377a6ea6d846"/>
    <xsd:import namespace="4f3240aa-b2e9-46c3-b174-50ea6249c7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faeda-87c0-47ba-8c0f-377a6ea6d8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Tag immagine" ma:readOnly="false" ma:fieldId="{5cf76f15-5ced-4ddc-b409-7134ff3c332f}" ma:taxonomyMulti="true" ma:sspId="fb06f206-04c9-4e75-8847-7b12b7c243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3240aa-b2e9-46c3-b174-50ea6249c74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281cd6a-1b97-44e2-96a3-13d5f4a5e153}" ma:internalName="TaxCatchAll" ma:showField="CatchAllData" ma:web="4f3240aa-b2e9-46c3-b174-50ea6249c7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83587C-5D53-4512-990A-2D2784B85E3E}">
  <ds:schemaRefs>
    <ds:schemaRef ds:uri="4f3240aa-b2e9-46c3-b174-50ea6249c74d"/>
    <ds:schemaRef ds:uri="07ffaeda-87c0-47ba-8c0f-377a6ea6d846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40D41C5-4DF8-4EAC-97E7-AD0AD55D39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ffaeda-87c0-47ba-8c0f-377a6ea6d846"/>
    <ds:schemaRef ds:uri="4f3240aa-b2e9-46c3-b174-50ea6249c7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92F330-A421-4D45-8157-7C991FB67F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6717</TotalTime>
  <Words>3037</Words>
  <Application>Microsoft Office PowerPoint</Application>
  <PresentationFormat>Widescreen</PresentationFormat>
  <Paragraphs>307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Times New Roman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Fabio Pigliaru</dc:creator>
  <cp:lastModifiedBy>Matteo Brancaleoni (Exacta)</cp:lastModifiedBy>
  <cp:revision>169</cp:revision>
  <cp:lastPrinted>2025-02-26T08:50:53Z</cp:lastPrinted>
  <dcterms:created xsi:type="dcterms:W3CDTF">2019-05-06T15:04:10Z</dcterms:created>
  <dcterms:modified xsi:type="dcterms:W3CDTF">2025-03-11T08:34:39Z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0x010100FD2D4DC0094A03408FFD838DC116877C</vt:lpwstr>
  </property>
  <property fmtid="{D5CDD505-2E9C-101B-9397-08002B2CF9AE}" pid="3" name="MediaServiceImageTags">
    <vt:lpwstr/>
  </property>
</Properties>
</file>